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62"/>
  </p:notesMasterIdLst>
  <p:sldIdLst>
    <p:sldId id="256" r:id="rId2"/>
    <p:sldId id="326" r:id="rId3"/>
    <p:sldId id="324" r:id="rId4"/>
    <p:sldId id="321" r:id="rId5"/>
    <p:sldId id="331" r:id="rId6"/>
    <p:sldId id="318" r:id="rId7"/>
    <p:sldId id="307" r:id="rId8"/>
    <p:sldId id="335" r:id="rId9"/>
    <p:sldId id="297" r:id="rId10"/>
    <p:sldId id="298" r:id="rId11"/>
    <p:sldId id="310" r:id="rId12"/>
    <p:sldId id="303" r:id="rId13"/>
    <p:sldId id="305" r:id="rId14"/>
    <p:sldId id="304" r:id="rId15"/>
    <p:sldId id="306" r:id="rId16"/>
    <p:sldId id="311" r:id="rId17"/>
    <p:sldId id="309" r:id="rId18"/>
    <p:sldId id="292" r:id="rId19"/>
    <p:sldId id="312" r:id="rId20"/>
    <p:sldId id="283" r:id="rId21"/>
    <p:sldId id="315" r:id="rId22"/>
    <p:sldId id="284" r:id="rId23"/>
    <p:sldId id="285" r:id="rId24"/>
    <p:sldId id="277" r:id="rId25"/>
    <p:sldId id="278" r:id="rId26"/>
    <p:sldId id="259" r:id="rId27"/>
    <p:sldId id="260" r:id="rId28"/>
    <p:sldId id="261" r:id="rId29"/>
    <p:sldId id="263" r:id="rId30"/>
    <p:sldId id="329" r:id="rId31"/>
    <p:sldId id="330" r:id="rId32"/>
    <p:sldId id="328" r:id="rId33"/>
    <p:sldId id="332" r:id="rId34"/>
    <p:sldId id="336" r:id="rId35"/>
    <p:sldId id="264" r:id="rId36"/>
    <p:sldId id="265" r:id="rId37"/>
    <p:sldId id="267" r:id="rId38"/>
    <p:sldId id="281" r:id="rId39"/>
    <p:sldId id="280" r:id="rId40"/>
    <p:sldId id="269" r:id="rId41"/>
    <p:sldId id="270" r:id="rId42"/>
    <p:sldId id="271" r:id="rId43"/>
    <p:sldId id="272" r:id="rId44"/>
    <p:sldId id="275" r:id="rId45"/>
    <p:sldId id="273" r:id="rId46"/>
    <p:sldId id="274" r:id="rId47"/>
    <p:sldId id="282" r:id="rId48"/>
    <p:sldId id="333" r:id="rId49"/>
    <p:sldId id="314" r:id="rId50"/>
    <p:sldId id="290" r:id="rId51"/>
    <p:sldId id="301" r:id="rId52"/>
    <p:sldId id="299" r:id="rId53"/>
    <p:sldId id="300" r:id="rId54"/>
    <p:sldId id="291" r:id="rId55"/>
    <p:sldId id="319" r:id="rId56"/>
    <p:sldId id="320" r:id="rId57"/>
    <p:sldId id="322" r:id="rId58"/>
    <p:sldId id="317" r:id="rId59"/>
    <p:sldId id="337" r:id="rId60"/>
    <p:sldId id="323" r:id="rId61"/>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Arial" charset="0"/>
        <a:ea typeface="宋体" charset="-122"/>
        <a:cs typeface="+mn-cs"/>
      </a:defRPr>
    </a:lvl1pPr>
    <a:lvl2pPr marL="457200" algn="l" rtl="0" fontAlgn="base">
      <a:spcBef>
        <a:spcPct val="0"/>
      </a:spcBef>
      <a:spcAft>
        <a:spcPct val="0"/>
      </a:spcAft>
      <a:defRPr b="1" kern="1200">
        <a:solidFill>
          <a:schemeClr val="tx1"/>
        </a:solidFill>
        <a:latin typeface="Arial" charset="0"/>
        <a:ea typeface="宋体" charset="-122"/>
        <a:cs typeface="+mn-cs"/>
      </a:defRPr>
    </a:lvl2pPr>
    <a:lvl3pPr marL="914400" algn="l" rtl="0" fontAlgn="base">
      <a:spcBef>
        <a:spcPct val="0"/>
      </a:spcBef>
      <a:spcAft>
        <a:spcPct val="0"/>
      </a:spcAft>
      <a:defRPr b="1" kern="1200">
        <a:solidFill>
          <a:schemeClr val="tx1"/>
        </a:solidFill>
        <a:latin typeface="Arial" charset="0"/>
        <a:ea typeface="宋体" charset="-122"/>
        <a:cs typeface="+mn-cs"/>
      </a:defRPr>
    </a:lvl3pPr>
    <a:lvl4pPr marL="1371600" algn="l" rtl="0" fontAlgn="base">
      <a:spcBef>
        <a:spcPct val="0"/>
      </a:spcBef>
      <a:spcAft>
        <a:spcPct val="0"/>
      </a:spcAft>
      <a:defRPr b="1" kern="1200">
        <a:solidFill>
          <a:schemeClr val="tx1"/>
        </a:solidFill>
        <a:latin typeface="Arial" charset="0"/>
        <a:ea typeface="宋体" charset="-122"/>
        <a:cs typeface="+mn-cs"/>
      </a:defRPr>
    </a:lvl4pPr>
    <a:lvl5pPr marL="1828800" algn="l" rtl="0" fontAlgn="base">
      <a:spcBef>
        <a:spcPct val="0"/>
      </a:spcBef>
      <a:spcAft>
        <a:spcPct val="0"/>
      </a:spcAft>
      <a:defRPr b="1" kern="1200">
        <a:solidFill>
          <a:schemeClr val="tx1"/>
        </a:solidFill>
        <a:latin typeface="Arial" charset="0"/>
        <a:ea typeface="宋体" charset="-122"/>
        <a:cs typeface="+mn-cs"/>
      </a:defRPr>
    </a:lvl5pPr>
    <a:lvl6pPr marL="2286000" algn="l" defTabSz="914400" rtl="0" eaLnBrk="1" latinLnBrk="0" hangingPunct="1">
      <a:defRPr b="1" kern="1200">
        <a:solidFill>
          <a:schemeClr val="tx1"/>
        </a:solidFill>
        <a:latin typeface="Arial" charset="0"/>
        <a:ea typeface="宋体" charset="-122"/>
        <a:cs typeface="+mn-cs"/>
      </a:defRPr>
    </a:lvl6pPr>
    <a:lvl7pPr marL="2743200" algn="l" defTabSz="914400" rtl="0" eaLnBrk="1" latinLnBrk="0" hangingPunct="1">
      <a:defRPr b="1" kern="1200">
        <a:solidFill>
          <a:schemeClr val="tx1"/>
        </a:solidFill>
        <a:latin typeface="Arial" charset="0"/>
        <a:ea typeface="宋体" charset="-122"/>
        <a:cs typeface="+mn-cs"/>
      </a:defRPr>
    </a:lvl7pPr>
    <a:lvl8pPr marL="3200400" algn="l" defTabSz="914400" rtl="0" eaLnBrk="1" latinLnBrk="0" hangingPunct="1">
      <a:defRPr b="1" kern="1200">
        <a:solidFill>
          <a:schemeClr val="tx1"/>
        </a:solidFill>
        <a:latin typeface="Arial" charset="0"/>
        <a:ea typeface="宋体" charset="-122"/>
        <a:cs typeface="+mn-cs"/>
      </a:defRPr>
    </a:lvl8pPr>
    <a:lvl9pPr marL="3657600" algn="l" defTabSz="914400" rtl="0" eaLnBrk="1" latinLnBrk="0" hangingPunct="1">
      <a:defRPr b="1"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B0F0"/>
    <a:srgbClr val="CBF10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b="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b="0">
                <a:latin typeface="+mn-lt"/>
                <a:ea typeface="+mn-ea"/>
              </a:defRPr>
            </a:lvl1pPr>
          </a:lstStyle>
          <a:p>
            <a:pPr>
              <a:defRPr/>
            </a:pPr>
            <a:fld id="{B68A90CE-7AB5-4EB6-9B3E-53D86DB6081A}" type="datetimeFigureOut">
              <a:rPr lang="zh-CN" altLang="en-US"/>
              <a:pPr>
                <a:defRPr/>
              </a:pPr>
              <a:t>2023/9/12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b="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b="0">
                <a:latin typeface="+mn-lt"/>
                <a:ea typeface="+mn-ea"/>
              </a:defRPr>
            </a:lvl1pPr>
          </a:lstStyle>
          <a:p>
            <a:pPr>
              <a:defRPr/>
            </a:pPr>
            <a:fld id="{70028945-9CE9-47CD-99E1-8F2A1FB386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bwMode="auto">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97C582-2A07-4536-B40E-61D4815DB73A}" type="slidenum">
              <a:rPr lang="zh-CN" altLang="en-US"/>
              <a:pPr fontAlgn="base">
                <a:spcBef>
                  <a:spcPct val="0"/>
                </a:spcBef>
                <a:spcAft>
                  <a:spcPct val="0"/>
                </a:spcAft>
                <a:defRPr/>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A86B9C-5039-46B5-A263-0BF5771EA906}" type="slidenum">
              <a:rPr lang="zh-CN" altLang="en-US"/>
              <a:pPr fontAlgn="base">
                <a:spcBef>
                  <a:spcPct val="0"/>
                </a:spcBef>
                <a:spcAft>
                  <a:spcPct val="0"/>
                </a:spcAft>
                <a:defRPr/>
              </a:pPr>
              <a:t>39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1"/>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5" name="矩形 38"/>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6" name="矩形 39"/>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7" name="矩形 40"/>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0" name="矩形 41"/>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1" name="矩形 55"/>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2" name="矩形 64"/>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3" name="矩形 65"/>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4" name="矩形 66"/>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8" name="标题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lang="zh-CN" altLang="en-US" smtClean="0"/>
              <a:t>单击此处编辑母版标题样式</a:t>
            </a:r>
            <a:endParaRPr lang="en-US"/>
          </a:p>
        </p:txBody>
      </p:sp>
      <p:sp>
        <p:nvSpPr>
          <p:cNvPr id="9" name="副标题 8"/>
          <p:cNvSpPr>
            <a:spLocks noGrp="1"/>
          </p:cNvSpPr>
          <p:nvPr>
            <p:ph type="subTitle" idx="1"/>
          </p:nvPr>
        </p:nvSpPr>
        <p:spPr>
          <a:xfrm>
            <a:off x="914400" y="2834640"/>
            <a:ext cx="7772400" cy="1508760"/>
          </a:xfrm>
        </p:spPr>
        <p:txBody>
          <a:bodyPr lIns="100584"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15" name="日期占位符 27"/>
          <p:cNvSpPr>
            <a:spLocks noGrp="1"/>
          </p:cNvSpPr>
          <p:nvPr>
            <p:ph type="dt" sz="half" idx="10"/>
          </p:nvPr>
        </p:nvSpPr>
        <p:spPr/>
        <p:txBody>
          <a:bodyPr/>
          <a:lstStyle>
            <a:lvl1pPr>
              <a:defRPr/>
            </a:lvl1pPr>
            <a:extLst/>
          </a:lstStyle>
          <a:p>
            <a:pPr>
              <a:defRPr/>
            </a:pPr>
            <a:fld id="{1BF7D6D6-4F7E-4585-9582-E7E6A7EF2282}" type="datetimeFigureOut">
              <a:rPr lang="zh-CN" altLang="en-US"/>
              <a:pPr>
                <a:defRPr/>
              </a:pPr>
              <a:t>2023/9/12</a:t>
            </a:fld>
            <a:endParaRPr lang="zh-CN" altLang="en-US"/>
          </a:p>
        </p:txBody>
      </p:sp>
      <p:sp>
        <p:nvSpPr>
          <p:cNvPr id="16" name="页脚占位符 16"/>
          <p:cNvSpPr>
            <a:spLocks noGrp="1"/>
          </p:cNvSpPr>
          <p:nvPr>
            <p:ph type="ftr" sz="quarter" idx="11"/>
          </p:nvPr>
        </p:nvSpPr>
        <p:spPr/>
        <p:txBody>
          <a:bodyPr/>
          <a:lstStyle>
            <a:lvl1pPr>
              <a:defRPr/>
            </a:lvl1pPr>
            <a:extLst/>
          </a:lstStyle>
          <a:p>
            <a:pPr>
              <a:defRPr/>
            </a:pPr>
            <a:endParaRPr lang="zh-CN" altLang="en-US"/>
          </a:p>
        </p:txBody>
      </p:sp>
      <p:sp>
        <p:nvSpPr>
          <p:cNvPr id="17" name="灯片编号占位符 28"/>
          <p:cNvSpPr>
            <a:spLocks noGrp="1"/>
          </p:cNvSpPr>
          <p:nvPr>
            <p:ph type="sldNum" sz="quarter" idx="12"/>
          </p:nvPr>
        </p:nvSpPr>
        <p:spPr/>
        <p:txBody>
          <a:bodyPr/>
          <a:lstStyle>
            <a:lvl1pPr>
              <a:defRPr/>
            </a:lvl1pPr>
            <a:extLst/>
          </a:lstStyle>
          <a:p>
            <a:pPr>
              <a:defRPr/>
            </a:pPr>
            <a:fld id="{70513823-451E-4C27-8158-0EA35265FB8B}"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extLst/>
          </a:lstStyle>
          <a:p>
            <a:pPr>
              <a:defRPr/>
            </a:pPr>
            <a:fld id="{5D63D200-A3F4-4E28-9F3F-0A7AC89CB832}" type="datetimeFigureOut">
              <a:rPr lang="zh-CN" altLang="en-US"/>
              <a:pPr>
                <a:defRPr/>
              </a:pPr>
              <a:t>2023/9/12</a:t>
            </a:fld>
            <a:endParaRPr lang="zh-CN" altLang="en-US"/>
          </a:p>
        </p:txBody>
      </p:sp>
      <p:sp>
        <p:nvSpPr>
          <p:cNvPr id="5" name="页脚占位符 4"/>
          <p:cNvSpPr>
            <a:spLocks noGrp="1"/>
          </p:cNvSpPr>
          <p:nvPr>
            <p:ph type="ftr" sz="quarter" idx="11"/>
          </p:nvPr>
        </p:nvSpPr>
        <p:spPr/>
        <p:txBody>
          <a:bodyPr/>
          <a:lstStyle>
            <a:lvl1pPr>
              <a:defRPr/>
            </a:lvl1pPr>
            <a:extLst/>
          </a:lstStyle>
          <a:p>
            <a:pPr>
              <a:defRPr/>
            </a:pPr>
            <a:endParaRPr lang="zh-CN" altLang="en-US"/>
          </a:p>
        </p:txBody>
      </p:sp>
      <p:sp>
        <p:nvSpPr>
          <p:cNvPr id="6" name="灯片编号占位符 5"/>
          <p:cNvSpPr>
            <a:spLocks noGrp="1"/>
          </p:cNvSpPr>
          <p:nvPr>
            <p:ph type="sldNum" sz="quarter" idx="12"/>
          </p:nvPr>
        </p:nvSpPr>
        <p:spPr/>
        <p:txBody>
          <a:bodyPr/>
          <a:lstStyle>
            <a:lvl1pPr>
              <a:defRPr/>
            </a:lvl1pPr>
            <a:extLst/>
          </a:lstStyle>
          <a:p>
            <a:pPr>
              <a:defRPr/>
            </a:pPr>
            <a:fld id="{67B473D5-EEFC-4465-9163-F3C139EAB32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981200" cy="5851525"/>
          </a:xfrm>
        </p:spPr>
        <p:txBody>
          <a:bodyPr vert="eaVert" anchor="ct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609600" y="274639"/>
            <a:ext cx="5867400" cy="5851525"/>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extLst/>
          </a:lstStyle>
          <a:p>
            <a:pPr>
              <a:defRPr/>
            </a:pPr>
            <a:fld id="{E3F9D366-1EC7-4633-9519-5FC6358923EB}" type="datetimeFigureOut">
              <a:rPr lang="zh-CN" altLang="en-US"/>
              <a:pPr>
                <a:defRPr/>
              </a:pPr>
              <a:t>2023/9/12</a:t>
            </a:fld>
            <a:endParaRPr lang="zh-CN" altLang="en-US"/>
          </a:p>
        </p:txBody>
      </p:sp>
      <p:sp>
        <p:nvSpPr>
          <p:cNvPr id="5" name="页脚占位符 4"/>
          <p:cNvSpPr>
            <a:spLocks noGrp="1"/>
          </p:cNvSpPr>
          <p:nvPr>
            <p:ph type="ftr" sz="quarter" idx="11"/>
          </p:nvPr>
        </p:nvSpPr>
        <p:spPr/>
        <p:txBody>
          <a:bodyPr/>
          <a:lstStyle>
            <a:lvl1pPr>
              <a:defRPr/>
            </a:lvl1pPr>
            <a:extLst/>
          </a:lstStyle>
          <a:p>
            <a:pPr>
              <a:defRPr/>
            </a:pPr>
            <a:endParaRPr lang="zh-CN" altLang="en-US"/>
          </a:p>
        </p:txBody>
      </p:sp>
      <p:sp>
        <p:nvSpPr>
          <p:cNvPr id="6" name="灯片编号占位符 5"/>
          <p:cNvSpPr>
            <a:spLocks noGrp="1"/>
          </p:cNvSpPr>
          <p:nvPr>
            <p:ph type="sldNum" sz="quarter" idx="12"/>
          </p:nvPr>
        </p:nvSpPr>
        <p:spPr/>
        <p:txBody>
          <a:bodyPr/>
          <a:lstStyle>
            <a:lvl1pPr>
              <a:defRPr/>
            </a:lvl1pPr>
            <a:extLst/>
          </a:lstStyle>
          <a:p>
            <a:pPr>
              <a:defRPr/>
            </a:pPr>
            <a:fld id="{325E111A-C279-47DB-922C-A8C9BF9FC8B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内容占位符 2"/>
          <p:cNvSpPr>
            <a:spLocks noGrp="1"/>
          </p:cNvSpPr>
          <p:nvPr>
            <p:ph idx="1"/>
          </p:nvPr>
        </p:nvSpPr>
        <p:spPr/>
        <p:txBody>
          <a:bodyPr/>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lvl1pPr>
              <a:defRPr/>
            </a:lvl1pPr>
            <a:extLst/>
          </a:lstStyle>
          <a:p>
            <a:pPr>
              <a:defRPr/>
            </a:pPr>
            <a:fld id="{6208AA55-2708-47A7-A370-6A981A36B34C}" type="datetimeFigureOut">
              <a:rPr lang="zh-CN" altLang="en-US"/>
              <a:pPr>
                <a:defRPr/>
              </a:pPr>
              <a:t>2023/9/12</a:t>
            </a:fld>
            <a:endParaRPr lang="zh-CN" altLang="en-US"/>
          </a:p>
        </p:txBody>
      </p:sp>
      <p:sp>
        <p:nvSpPr>
          <p:cNvPr id="5" name="页脚占位符 4"/>
          <p:cNvSpPr>
            <a:spLocks noGrp="1"/>
          </p:cNvSpPr>
          <p:nvPr>
            <p:ph type="ftr" sz="quarter" idx="11"/>
          </p:nvPr>
        </p:nvSpPr>
        <p:spPr/>
        <p:txBody>
          <a:bodyPr/>
          <a:lstStyle>
            <a:lvl1pPr>
              <a:defRPr/>
            </a:lvl1pPr>
            <a:extLst/>
          </a:lstStyle>
          <a:p>
            <a:pPr>
              <a:defRPr/>
            </a:pPr>
            <a:endParaRPr lang="zh-CN" altLang="en-US"/>
          </a:p>
        </p:txBody>
      </p:sp>
      <p:sp>
        <p:nvSpPr>
          <p:cNvPr id="6" name="灯片编号占位符 5"/>
          <p:cNvSpPr>
            <a:spLocks noGrp="1"/>
          </p:cNvSpPr>
          <p:nvPr>
            <p:ph type="sldNum" sz="quarter" idx="12"/>
          </p:nvPr>
        </p:nvSpPr>
        <p:spPr/>
        <p:txBody>
          <a:bodyPr/>
          <a:lstStyle>
            <a:lvl1pPr>
              <a:defRPr/>
            </a:lvl1pPr>
            <a:extLst/>
          </a:lstStyle>
          <a:p>
            <a:pPr>
              <a:defRPr/>
            </a:pPr>
            <a:fld id="{77DCCF2B-D9FB-40AA-8311-B8AB10182BC8}"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任意多边形 13"/>
          <p:cNvSpPr>
            <a:spLocks/>
          </p:cNvSpPr>
          <p:nvPr/>
        </p:nvSpPr>
        <p:spPr bwMode="auto">
          <a:xfrm>
            <a:off x="4829175" y="1073150"/>
            <a:ext cx="4321175"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5" name="任意多边形 14"/>
          <p:cNvSpPr>
            <a:spLocks/>
          </p:cNvSpPr>
          <p:nvPr/>
        </p:nvSpPr>
        <p:spPr bwMode="auto">
          <a:xfrm>
            <a:off x="374650" y="0"/>
            <a:ext cx="5513388" cy="6615113"/>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6" name="任意多边形 12"/>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7" name="任意多边形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8" name="任意多边形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9" name="任意多边形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0" name="任意多边形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1" name="任意多边形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2" name="任意多边形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3" name="任意多边形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4" name="任意多边形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5" name="任意多边形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6" name="任意多边形 24"/>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7" name="任意多边形 25"/>
          <p:cNvSpPr>
            <a:spLocks/>
          </p:cNvSpPr>
          <p:nvPr/>
        </p:nvSpPr>
        <p:spPr bwMode="auto">
          <a:xfrm>
            <a:off x="366713"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8" name="任意多边形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b="0">
              <a:latin typeface="+mn-lt"/>
              <a:ea typeface="+mn-ea"/>
            </a:endParaRPr>
          </a:p>
        </p:txBody>
      </p:sp>
      <p:sp>
        <p:nvSpPr>
          <p:cNvPr id="19" name="矩形 6"/>
          <p:cNvSpPr/>
          <p:nvPr/>
        </p:nvSpPr>
        <p:spPr>
          <a:xfrm>
            <a:off x="363538" y="401638"/>
            <a:ext cx="8504237"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20" name="矩形 7"/>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21" name="矩形 8"/>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22" name="矩形 9"/>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23" name="矩形 10"/>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24" name="矩形 11"/>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3" name="文本占位符 2"/>
          <p:cNvSpPr>
            <a:spLocks noGrp="1"/>
          </p:cNvSpPr>
          <p:nvPr>
            <p:ph type="body" idx="1"/>
          </p:nvPr>
        </p:nvSpPr>
        <p:spPr>
          <a:xfrm>
            <a:off x="706902" y="1351672"/>
            <a:ext cx="5718048" cy="977486"/>
          </a:xfrm>
        </p:spPr>
        <p:txBody>
          <a:bodyPr lIns="82296" bIns="0"/>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2" name="标题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lang="zh-CN" altLang="en-US" smtClean="0"/>
              <a:t>单击此处编辑母版标题样式</a:t>
            </a:r>
            <a:endParaRPr lang="en-US"/>
          </a:p>
        </p:txBody>
      </p:sp>
      <p:sp>
        <p:nvSpPr>
          <p:cNvPr id="25" name="日期占位符 3"/>
          <p:cNvSpPr>
            <a:spLocks noGrp="1"/>
          </p:cNvSpPr>
          <p:nvPr>
            <p:ph type="dt" sz="half" idx="10"/>
          </p:nvPr>
        </p:nvSpPr>
        <p:spPr/>
        <p:txBody>
          <a:bodyPr/>
          <a:lstStyle>
            <a:lvl1pPr>
              <a:defRPr/>
            </a:lvl1pPr>
            <a:extLst/>
          </a:lstStyle>
          <a:p>
            <a:pPr>
              <a:defRPr/>
            </a:pPr>
            <a:fld id="{78937D31-6400-4D3A-8E63-702184461D21}" type="datetimeFigureOut">
              <a:rPr lang="zh-CN" altLang="en-US"/>
              <a:pPr>
                <a:defRPr/>
              </a:pPr>
              <a:t>2023/9/12</a:t>
            </a:fld>
            <a:endParaRPr lang="zh-CN" altLang="en-US"/>
          </a:p>
        </p:txBody>
      </p:sp>
      <p:sp>
        <p:nvSpPr>
          <p:cNvPr id="26" name="页脚占位符 4"/>
          <p:cNvSpPr>
            <a:spLocks noGrp="1"/>
          </p:cNvSpPr>
          <p:nvPr>
            <p:ph type="ftr" sz="quarter" idx="11"/>
          </p:nvPr>
        </p:nvSpPr>
        <p:spPr/>
        <p:txBody>
          <a:bodyPr/>
          <a:lstStyle>
            <a:lvl1pPr>
              <a:defRPr/>
            </a:lvl1pPr>
            <a:extLst/>
          </a:lstStyle>
          <a:p>
            <a:pPr>
              <a:defRPr/>
            </a:pPr>
            <a:endParaRPr lang="zh-CN" altLang="en-US"/>
          </a:p>
        </p:txBody>
      </p:sp>
      <p:sp>
        <p:nvSpPr>
          <p:cNvPr id="27" name="灯片编号占位符 5"/>
          <p:cNvSpPr>
            <a:spLocks noGrp="1"/>
          </p:cNvSpPr>
          <p:nvPr>
            <p:ph type="sldNum" sz="quarter" idx="12"/>
          </p:nvPr>
        </p:nvSpPr>
        <p:spPr/>
        <p:txBody>
          <a:bodyPr/>
          <a:lstStyle>
            <a:lvl1pPr>
              <a:defRPr/>
            </a:lvl1pPr>
            <a:extLst/>
          </a:lstStyle>
          <a:p>
            <a:pPr>
              <a:defRPr/>
            </a:pPr>
            <a:fld id="{7429ABC0-B86C-49B5-81B2-AD1D7D24D79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512064"/>
            <a:ext cx="8229600" cy="914400"/>
          </a:xfrm>
        </p:spPr>
        <p:txBody>
          <a:bodyPr/>
          <a:lstStyle>
            <a:extLst/>
          </a:lstStyle>
          <a:p>
            <a:r>
              <a:rPr lang="zh-CN" altLang="en-US" smtClean="0"/>
              <a:t>单击此处编辑母版标题样式</a:t>
            </a:r>
            <a:endParaRPr lang="en-US"/>
          </a:p>
        </p:txBody>
      </p:sp>
      <p:sp>
        <p:nvSpPr>
          <p:cNvPr id="3" name="内容占位符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FA881526-4A07-4D13-A137-7ECF9D9655D8}" type="datetimeFigureOut">
              <a:rPr lang="zh-CN" altLang="en-US"/>
              <a:pPr>
                <a:defRPr/>
              </a:pPr>
              <a:t>2023/9/12</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771757A0-8F17-413B-9DA8-3789448B2681}"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矩形 24"/>
          <p:cNvSpPr/>
          <p:nvPr/>
        </p:nvSpPr>
        <p:spPr>
          <a:xfrm>
            <a:off x="0" y="401638"/>
            <a:ext cx="8867775" cy="887412"/>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8" name="矩形 15"/>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9" name="矩形 16"/>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0" name="矩形 17"/>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1" name="矩形 18"/>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2" name="矩形 19"/>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3" name="矩形 20"/>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4" name="矩形 21"/>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5" name="矩形 28"/>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6" name="矩形 29"/>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2" name="标题 1"/>
          <p:cNvSpPr>
            <a:spLocks noGrp="1"/>
          </p:cNvSpPr>
          <p:nvPr>
            <p:ph type="title"/>
          </p:nvPr>
        </p:nvSpPr>
        <p:spPr>
          <a:xfrm>
            <a:off x="504824" y="512064"/>
            <a:ext cx="7772400" cy="914400"/>
          </a:xfrm>
        </p:spPr>
        <p:txBody>
          <a:bodyPr/>
          <a:lstStyle>
            <a:lvl1pPr>
              <a:defRPr sz="4000"/>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7" name="日期占位符 6"/>
          <p:cNvSpPr>
            <a:spLocks noGrp="1"/>
          </p:cNvSpPr>
          <p:nvPr>
            <p:ph type="dt" sz="half" idx="10"/>
          </p:nvPr>
        </p:nvSpPr>
        <p:spPr/>
        <p:txBody>
          <a:bodyPr/>
          <a:lstStyle>
            <a:lvl1pPr>
              <a:defRPr/>
            </a:lvl1pPr>
            <a:extLst/>
          </a:lstStyle>
          <a:p>
            <a:pPr>
              <a:defRPr/>
            </a:pPr>
            <a:fld id="{C0A3BB9A-21A0-4B6C-B443-8ADA897113E1}" type="datetimeFigureOut">
              <a:rPr lang="zh-CN" altLang="en-US"/>
              <a:pPr>
                <a:defRPr/>
              </a:pPr>
              <a:t>2023/9/12</a:t>
            </a:fld>
            <a:endParaRPr lang="zh-CN" altLang="en-US"/>
          </a:p>
        </p:txBody>
      </p:sp>
      <p:sp>
        <p:nvSpPr>
          <p:cNvPr id="18" name="页脚占位符 7"/>
          <p:cNvSpPr>
            <a:spLocks noGrp="1"/>
          </p:cNvSpPr>
          <p:nvPr>
            <p:ph type="ftr" sz="quarter" idx="11"/>
          </p:nvPr>
        </p:nvSpPr>
        <p:spPr/>
        <p:txBody>
          <a:bodyPr/>
          <a:lstStyle>
            <a:lvl1pPr>
              <a:defRPr/>
            </a:lvl1pPr>
            <a:extLst/>
          </a:lstStyle>
          <a:p>
            <a:pPr>
              <a:defRPr/>
            </a:pPr>
            <a:endParaRPr lang="zh-CN" altLang="en-US"/>
          </a:p>
        </p:txBody>
      </p:sp>
      <p:sp>
        <p:nvSpPr>
          <p:cNvPr id="19" name="灯片编号占位符 8"/>
          <p:cNvSpPr>
            <a:spLocks noGrp="1"/>
          </p:cNvSpPr>
          <p:nvPr>
            <p:ph type="sldNum" sz="quarter" idx="12"/>
          </p:nvPr>
        </p:nvSpPr>
        <p:spPr/>
        <p:txBody>
          <a:bodyPr/>
          <a:lstStyle>
            <a:lvl1pPr>
              <a:defRPr/>
            </a:lvl1pPr>
            <a:extLst/>
          </a:lstStyle>
          <a:p>
            <a:pPr>
              <a:defRPr/>
            </a:pPr>
            <a:fld id="{2B6E948D-64F4-4CF4-82CE-B60830741DD1}"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512064"/>
            <a:ext cx="7772400" cy="914400"/>
          </a:xfrm>
        </p:spPr>
        <p:txBody>
          <a:bodyPr/>
          <a:lstStyle>
            <a:lvl1pPr>
              <a:defRPr sz="4000" cap="none" baseline="0"/>
            </a:lvl1pPr>
            <a:extLst/>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fld id="{5FC969A6-E6EE-4C7E-A70B-39A378E1CBF7}" type="datetimeFigureOut">
              <a:rPr lang="zh-CN" altLang="en-US"/>
              <a:pPr>
                <a:defRPr/>
              </a:pPr>
              <a:t>2023/9/12</a:t>
            </a:fld>
            <a:endParaRPr lang="zh-CN" altLang="en-US"/>
          </a:p>
        </p:txBody>
      </p:sp>
      <p:sp>
        <p:nvSpPr>
          <p:cNvPr id="4" name="页脚占位符 3"/>
          <p:cNvSpPr>
            <a:spLocks noGrp="1"/>
          </p:cNvSpPr>
          <p:nvPr>
            <p:ph type="ftr" sz="quarter" idx="11"/>
          </p:nvPr>
        </p:nvSpPr>
        <p:spPr/>
        <p:txBody>
          <a:bodyPr/>
          <a:lstStyle>
            <a:lvl1pPr>
              <a:defRPr/>
            </a:lvl1pPr>
            <a:extLst/>
          </a:lstStyle>
          <a:p>
            <a:pPr>
              <a:defRPr/>
            </a:pPr>
            <a:endParaRPr lang="zh-CN" altLang="en-US"/>
          </a:p>
        </p:txBody>
      </p:sp>
      <p:sp>
        <p:nvSpPr>
          <p:cNvPr id="5" name="灯片编号占位符 4"/>
          <p:cNvSpPr>
            <a:spLocks noGrp="1"/>
          </p:cNvSpPr>
          <p:nvPr>
            <p:ph type="sldNum" sz="quarter" idx="12"/>
          </p:nvPr>
        </p:nvSpPr>
        <p:spPr/>
        <p:txBody>
          <a:bodyPr/>
          <a:lstStyle>
            <a:lvl1pPr>
              <a:defRPr/>
            </a:lvl1pPr>
            <a:extLst/>
          </a:lstStyle>
          <a:p>
            <a:pPr>
              <a:defRPr/>
            </a:pPr>
            <a:fld id="{6FCCDBA7-6919-4030-B5ED-5E5E6D4E217A}"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extLst/>
          </a:lstStyle>
          <a:p>
            <a:pPr>
              <a:defRPr/>
            </a:pPr>
            <a:fld id="{AEEC5E54-977A-4CC0-AF60-37019F917C40}" type="datetimeFigureOut">
              <a:rPr lang="zh-CN" altLang="en-US"/>
              <a:pPr>
                <a:defRPr/>
              </a:pPr>
              <a:t>2023/9/12</a:t>
            </a:fld>
            <a:endParaRPr lang="zh-CN" altLang="en-US"/>
          </a:p>
        </p:txBody>
      </p:sp>
      <p:sp>
        <p:nvSpPr>
          <p:cNvPr id="3" name="页脚占位符 2"/>
          <p:cNvSpPr>
            <a:spLocks noGrp="1"/>
          </p:cNvSpPr>
          <p:nvPr>
            <p:ph type="ftr" sz="quarter" idx="11"/>
          </p:nvPr>
        </p:nvSpPr>
        <p:spPr/>
        <p:txBody>
          <a:bodyPr/>
          <a:lstStyle>
            <a:lvl1pPr>
              <a:defRPr/>
            </a:lvl1pPr>
            <a:extLst/>
          </a:lstStyle>
          <a:p>
            <a:pPr>
              <a:defRPr/>
            </a:pPr>
            <a:endParaRPr lang="zh-CN" altLang="en-US"/>
          </a:p>
        </p:txBody>
      </p:sp>
      <p:sp>
        <p:nvSpPr>
          <p:cNvPr id="4" name="灯片编号占位符 3"/>
          <p:cNvSpPr>
            <a:spLocks noGrp="1"/>
          </p:cNvSpPr>
          <p:nvPr>
            <p:ph type="sldNum" sz="quarter" idx="12"/>
          </p:nvPr>
        </p:nvSpPr>
        <p:spPr/>
        <p:txBody>
          <a:bodyPr/>
          <a:lstStyle>
            <a:lvl1pPr>
              <a:defRPr/>
            </a:lvl1pPr>
            <a:extLst/>
          </a:lstStyle>
          <a:p>
            <a:pPr>
              <a:defRPr/>
            </a:pPr>
            <a:fld id="{B836539F-91B0-4CA3-BF04-E8EE99AB13D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5800" y="273050"/>
            <a:ext cx="8229600" cy="1162050"/>
          </a:xfrm>
        </p:spPr>
        <p:txBody>
          <a:bodyPr anchor="ctr"/>
          <a:lstStyle>
            <a:lvl1pPr algn="l">
              <a:buNone/>
              <a:defRPr sz="3600" b="0"/>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BA670B95-2A7C-4323-95FB-0279897309B9}" type="datetimeFigureOut">
              <a:rPr lang="zh-CN" altLang="en-US"/>
              <a:pPr>
                <a:defRPr/>
              </a:pPr>
              <a:t>2023/9/12</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55ED0103-FDF3-4F30-8056-F39F353204F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矩形 7"/>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cxnSp>
        <p:nvCxnSpPr>
          <p:cNvPr id="6" name="直接连接符 8"/>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组合 9"/>
          <p:cNvGrpSpPr>
            <a:grpSpLocks/>
          </p:cNvGrpSpPr>
          <p:nvPr/>
        </p:nvGrpSpPr>
        <p:grpSpPr bwMode="auto">
          <a:xfrm rot="5400000">
            <a:off x="8515351" y="1219200"/>
            <a:ext cx="131762" cy="128587"/>
            <a:chOff x="6668087" y="1297746"/>
            <a:chExt cx="161840" cy="156602"/>
          </a:xfrm>
        </p:grpSpPr>
        <p:cxnSp>
          <p:nvCxnSpPr>
            <p:cNvPr id="8" name="直接连接符 14"/>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直接连接符 15"/>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直接连接符 16"/>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组合 13"/>
          <p:cNvGrpSpPr>
            <a:grpSpLocks/>
          </p:cNvGrpSpPr>
          <p:nvPr/>
        </p:nvGrpSpPr>
        <p:grpSpPr bwMode="auto">
          <a:xfrm rot="5400000">
            <a:off x="8667751" y="1371600"/>
            <a:ext cx="131762" cy="128587"/>
            <a:chOff x="6668087" y="1297746"/>
            <a:chExt cx="161840" cy="156602"/>
          </a:xfrm>
        </p:grpSpPr>
        <p:cxnSp>
          <p:nvCxnSpPr>
            <p:cNvPr id="12" name="直接连接符 10"/>
            <p:cNvCxnSpPr/>
            <p:nvPr/>
          </p:nvCxnSpPr>
          <p:spPr>
            <a:xfrm rot="16200000">
              <a:off x="6663593" y="1292574"/>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直接连接符 11"/>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直接连接符 12"/>
            <p:cNvCxnSpPr/>
            <p:nvPr/>
          </p:nvCxnSpPr>
          <p:spPr>
            <a:xfrm rot="5400000" flipH="1">
              <a:off x="6744513" y="1291599"/>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组合 17"/>
          <p:cNvGrpSpPr>
            <a:grpSpLocks/>
          </p:cNvGrpSpPr>
          <p:nvPr/>
        </p:nvGrpSpPr>
        <p:grpSpPr bwMode="auto">
          <a:xfrm rot="5400000">
            <a:off x="8320087" y="1474788"/>
            <a:ext cx="131763" cy="128588"/>
            <a:chOff x="6668087" y="1297746"/>
            <a:chExt cx="161840" cy="156602"/>
          </a:xfrm>
        </p:grpSpPr>
        <p:cxnSp>
          <p:nvCxnSpPr>
            <p:cNvPr id="16" name="直接连接符 18"/>
            <p:cNvCxnSpPr/>
            <p:nvPr/>
          </p:nvCxnSpPr>
          <p:spPr>
            <a:xfrm rot="16200000">
              <a:off x="6663592" y="1292574"/>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直接连接符 19"/>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直接连接符 20"/>
            <p:cNvCxnSpPr/>
            <p:nvPr/>
          </p:nvCxnSpPr>
          <p:spPr>
            <a:xfrm rot="5400000" flipH="1">
              <a:off x="6744512" y="1291599"/>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标题 1"/>
          <p:cNvSpPr>
            <a:spLocks noGrp="1"/>
          </p:cNvSpPr>
          <p:nvPr>
            <p:ph type="title"/>
          </p:nvPr>
        </p:nvSpPr>
        <p:spPr bwMode="grayWhite">
          <a:xfrm>
            <a:off x="914400" y="441251"/>
            <a:ext cx="6858000" cy="701749"/>
          </a:xfrm>
        </p:spPr>
        <p:txBody>
          <a:bodyPr anchor="b"/>
          <a:lstStyle>
            <a:lvl1pPr algn="l">
              <a:buNone/>
              <a:defRPr sz="2100" b="0"/>
            </a:lvl1pPr>
            <a:extLst/>
          </a:lstStyle>
          <a:p>
            <a:r>
              <a:rPr lang="zh-CN" altLang="en-US" smtClean="0"/>
              <a:t>单击此处编辑母版标题样式</a:t>
            </a:r>
            <a:endParaRPr lang="en-US"/>
          </a:p>
        </p:txBody>
      </p:sp>
      <p:sp>
        <p:nvSpPr>
          <p:cNvPr id="3" name="图片占位符 2"/>
          <p:cNvSpPr>
            <a:spLocks noGrp="1"/>
          </p:cNvSpPr>
          <p:nvPr>
            <p:ph type="pic" idx="1"/>
          </p:nvPr>
        </p:nvSpPr>
        <p:spPr>
          <a:xfrm>
            <a:off x="368032" y="1893781"/>
            <a:ext cx="8778240" cy="4960144"/>
          </a:xfrm>
          <a:solidFill>
            <a:schemeClr val="bg2"/>
          </a:solidFill>
        </p:spPr>
        <p:txBody>
          <a:bodyPr>
            <a:normAutofit/>
          </a:bodyPr>
          <a:lstStyle>
            <a:lvl1pPr marL="0" indent="0">
              <a:buNone/>
              <a:defRPr sz="3200"/>
            </a:lvl1pPr>
            <a:extLst/>
          </a:lstStyle>
          <a:p>
            <a:pPr lvl="0"/>
            <a:r>
              <a:rPr lang="zh-CN" altLang="en-US" noProof="0" smtClean="0"/>
              <a:t>单击图标添加图片</a:t>
            </a:r>
            <a:endParaRPr lang="en-US" noProof="0"/>
          </a:p>
        </p:txBody>
      </p:sp>
      <p:sp>
        <p:nvSpPr>
          <p:cNvPr id="4" name="文本占位符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19" name="日期占位符 4"/>
          <p:cNvSpPr>
            <a:spLocks noGrp="1"/>
          </p:cNvSpPr>
          <p:nvPr>
            <p:ph type="dt" sz="half" idx="10"/>
          </p:nvPr>
        </p:nvSpPr>
        <p:spPr>
          <a:xfrm>
            <a:off x="6477000" y="55563"/>
            <a:ext cx="2133600" cy="365125"/>
          </a:xfrm>
        </p:spPr>
        <p:txBody>
          <a:bodyPr/>
          <a:lstStyle>
            <a:lvl1pPr>
              <a:defRPr/>
            </a:lvl1pPr>
            <a:extLst/>
          </a:lstStyle>
          <a:p>
            <a:pPr>
              <a:defRPr/>
            </a:pPr>
            <a:fld id="{E8E1459E-646D-4D5B-9AFF-3C22047BA6F4}" type="datetimeFigureOut">
              <a:rPr lang="zh-CN" altLang="en-US"/>
              <a:pPr>
                <a:defRPr/>
              </a:pPr>
              <a:t>2023/9/12</a:t>
            </a:fld>
            <a:endParaRPr lang="zh-CN" altLang="en-US"/>
          </a:p>
        </p:txBody>
      </p:sp>
      <p:sp>
        <p:nvSpPr>
          <p:cNvPr id="20" name="页脚占位符 5"/>
          <p:cNvSpPr>
            <a:spLocks noGrp="1"/>
          </p:cNvSpPr>
          <p:nvPr>
            <p:ph type="ftr" sz="quarter" idx="11"/>
          </p:nvPr>
        </p:nvSpPr>
        <p:spPr>
          <a:xfrm>
            <a:off x="914400" y="55563"/>
            <a:ext cx="5562600" cy="365125"/>
          </a:xfrm>
        </p:spPr>
        <p:txBody>
          <a:bodyPr/>
          <a:lstStyle>
            <a:lvl1pPr>
              <a:defRPr/>
            </a:lvl1pPr>
            <a:extLst/>
          </a:lstStyle>
          <a:p>
            <a:pPr>
              <a:defRPr/>
            </a:pPr>
            <a:endParaRPr lang="zh-CN" altLang="en-US"/>
          </a:p>
        </p:txBody>
      </p:sp>
      <p:sp>
        <p:nvSpPr>
          <p:cNvPr id="21" name="灯片编号占位符 6"/>
          <p:cNvSpPr>
            <a:spLocks noGrp="1"/>
          </p:cNvSpPr>
          <p:nvPr>
            <p:ph type="sldNum" sz="quarter" idx="12"/>
          </p:nvPr>
        </p:nvSpPr>
        <p:spPr>
          <a:xfrm>
            <a:off x="8610600" y="55563"/>
            <a:ext cx="457200" cy="365125"/>
          </a:xfrm>
        </p:spPr>
        <p:txBody>
          <a:bodyPr/>
          <a:lstStyle>
            <a:lvl1pPr>
              <a:defRPr/>
            </a:lvl1pPr>
            <a:extLst/>
          </a:lstStyle>
          <a:p>
            <a:pPr>
              <a:defRPr/>
            </a:pPr>
            <a:fld id="{4DBEA863-C23B-4467-9CEC-CA9911299D86}"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8" name="矩形 7"/>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9" name="矩形 8"/>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0" name="矩形 9"/>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1" name="矩形 10"/>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2" name="矩形 11"/>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5" name="矩形 14"/>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16" name="矩形 15"/>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a:p>
        </p:txBody>
      </p:sp>
      <p:sp>
        <p:nvSpPr>
          <p:cNvPr id="17" name="矩形 16"/>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b="0" dirty="0"/>
          </a:p>
        </p:txBody>
      </p:sp>
      <p:sp>
        <p:nvSpPr>
          <p:cNvPr id="22" name="标题占位符 21"/>
          <p:cNvSpPr>
            <a:spLocks noGrp="1"/>
          </p:cNvSpPr>
          <p:nvPr>
            <p:ph type="title"/>
          </p:nvPr>
        </p:nvSpPr>
        <p:spPr>
          <a:xfrm>
            <a:off x="914400" y="512763"/>
            <a:ext cx="7772400" cy="914400"/>
          </a:xfrm>
          <a:prstGeom prst="rect">
            <a:avLst/>
          </a:prstGeom>
        </p:spPr>
        <p:txBody>
          <a:bodyPr vert="horz" anchor="t">
            <a:noAutofit/>
          </a:bodyPr>
          <a:lstStyle>
            <a:extLst/>
          </a:lstStyle>
          <a:p>
            <a:r>
              <a:rPr lang="zh-CN" altLang="en-US" smtClean="0"/>
              <a:t>单击此处编辑母版标题样式</a:t>
            </a:r>
            <a:endParaRPr lang="en-US"/>
          </a:p>
        </p:txBody>
      </p:sp>
      <p:sp>
        <p:nvSpPr>
          <p:cNvPr id="1036" name="文本占位符 12"/>
          <p:cNvSpPr>
            <a:spLocks noGrp="1"/>
          </p:cNvSpPr>
          <p:nvPr>
            <p:ph type="body" idx="1"/>
          </p:nvPr>
        </p:nvSpPr>
        <p:spPr bwMode="auto">
          <a:xfrm>
            <a:off x="914400" y="178435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4" name="日期占位符 13"/>
          <p:cNvSpPr>
            <a:spLocks noGrp="1"/>
          </p:cNvSpPr>
          <p:nvPr>
            <p:ph type="dt" sz="half" idx="2"/>
          </p:nvPr>
        </p:nvSpPr>
        <p:spPr>
          <a:xfrm>
            <a:off x="6477000" y="6416675"/>
            <a:ext cx="2133600" cy="365125"/>
          </a:xfrm>
          <a:prstGeom prst="rect">
            <a:avLst/>
          </a:prstGeom>
        </p:spPr>
        <p:txBody>
          <a:bodyPr vert="horz" anchor="b"/>
          <a:lstStyle>
            <a:lvl1pPr algn="l" eaLnBrk="1" fontAlgn="auto" latinLnBrk="0" hangingPunct="1">
              <a:spcBef>
                <a:spcPts val="0"/>
              </a:spcBef>
              <a:spcAft>
                <a:spcPts val="0"/>
              </a:spcAft>
              <a:defRPr kumimoji="0" sz="1100" b="0">
                <a:solidFill>
                  <a:schemeClr val="tx2"/>
                </a:solidFill>
                <a:latin typeface="+mn-lt"/>
                <a:ea typeface="+mn-ea"/>
              </a:defRPr>
            </a:lvl1pPr>
            <a:extLst/>
          </a:lstStyle>
          <a:p>
            <a:pPr>
              <a:defRPr/>
            </a:pPr>
            <a:fld id="{8DCDF521-4E7B-49EE-AC17-3C477A6E9225}" type="datetimeFigureOut">
              <a:rPr lang="zh-CN" altLang="en-US"/>
              <a:pPr>
                <a:defRPr/>
              </a:pPr>
              <a:t>2023/9/12</a:t>
            </a:fld>
            <a:endParaRPr lang="zh-CN" altLang="en-US"/>
          </a:p>
        </p:txBody>
      </p:sp>
      <p:sp>
        <p:nvSpPr>
          <p:cNvPr id="3" name="页脚占位符 2"/>
          <p:cNvSpPr>
            <a:spLocks noGrp="1"/>
          </p:cNvSpPr>
          <p:nvPr>
            <p:ph type="ftr" sz="quarter" idx="3"/>
          </p:nvPr>
        </p:nvSpPr>
        <p:spPr>
          <a:xfrm>
            <a:off x="914400" y="6416675"/>
            <a:ext cx="5562600" cy="365125"/>
          </a:xfrm>
          <a:prstGeom prst="rect">
            <a:avLst/>
          </a:prstGeom>
        </p:spPr>
        <p:txBody>
          <a:bodyPr vert="horz" anchor="b"/>
          <a:lstStyle>
            <a:lvl1pPr algn="r" eaLnBrk="1" fontAlgn="auto" latinLnBrk="0" hangingPunct="1">
              <a:spcBef>
                <a:spcPts val="0"/>
              </a:spcBef>
              <a:spcAft>
                <a:spcPts val="0"/>
              </a:spcAft>
              <a:defRPr kumimoji="0" sz="1100" b="0">
                <a:solidFill>
                  <a:schemeClr val="tx2"/>
                </a:solidFill>
                <a:latin typeface="+mn-lt"/>
                <a:ea typeface="+mn-ea"/>
              </a:defRPr>
            </a:lvl1pPr>
            <a:extLst/>
          </a:lstStyle>
          <a:p>
            <a:pPr>
              <a:defRPr/>
            </a:pPr>
            <a:endParaRPr lang="zh-CN" altLang="en-US"/>
          </a:p>
        </p:txBody>
      </p:sp>
      <p:sp>
        <p:nvSpPr>
          <p:cNvPr id="23" name="灯片编号占位符 22"/>
          <p:cNvSpPr>
            <a:spLocks noGrp="1"/>
          </p:cNvSpPr>
          <p:nvPr>
            <p:ph type="sldNum" sz="quarter" idx="4"/>
          </p:nvPr>
        </p:nvSpPr>
        <p:spPr>
          <a:xfrm>
            <a:off x="8610600" y="6416675"/>
            <a:ext cx="457200" cy="365125"/>
          </a:xfrm>
          <a:prstGeom prst="rect">
            <a:avLst/>
          </a:prstGeom>
        </p:spPr>
        <p:txBody>
          <a:bodyPr vert="horz" anchor="b"/>
          <a:lstStyle>
            <a:lvl1pPr algn="l" eaLnBrk="1" fontAlgn="auto" latinLnBrk="0" hangingPunct="1">
              <a:spcBef>
                <a:spcPts val="0"/>
              </a:spcBef>
              <a:spcAft>
                <a:spcPts val="0"/>
              </a:spcAft>
              <a:defRPr kumimoji="0" sz="1200" b="0">
                <a:solidFill>
                  <a:schemeClr val="tx2"/>
                </a:solidFill>
                <a:latin typeface="+mn-lt"/>
                <a:ea typeface="+mn-ea"/>
              </a:defRPr>
            </a:lvl1pPr>
            <a:extLst/>
          </a:lstStyle>
          <a:p>
            <a:pPr>
              <a:defRPr/>
            </a:pPr>
            <a:fld id="{65696DF7-F775-431C-A01C-583EB04F2339}" type="slidenum">
              <a:rPr lang="zh-CN" altLang="en-US"/>
              <a:pPr>
                <a:defRPr/>
              </a:pPr>
              <a:t>‹#›</a:t>
            </a:fld>
            <a:endParaRPr lang="zh-CN" altLang="en-US"/>
          </a:p>
        </p:txBody>
      </p:sp>
    </p:spTree>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rtl="0" eaLnBrk="0" fontAlgn="base" hangingPunct="0">
        <a:spcBef>
          <a:spcPct val="0"/>
        </a:spcBef>
        <a:spcAft>
          <a:spcPct val="0"/>
        </a:spcAft>
        <a:defRPr sz="4000" kern="1200" spc="-100">
          <a:solidFill>
            <a:srgbClr val="C1EEFF"/>
          </a:solidFill>
          <a:latin typeface="+mj-lt"/>
          <a:ea typeface="+mj-ea"/>
          <a:cs typeface="华文楷体"/>
        </a:defRPr>
      </a:lvl1pPr>
      <a:lvl2pPr algn="l" rtl="0" eaLnBrk="0" fontAlgn="base" hangingPunct="0">
        <a:spcBef>
          <a:spcPct val="0"/>
        </a:spcBef>
        <a:spcAft>
          <a:spcPct val="0"/>
        </a:spcAft>
        <a:defRPr sz="4000">
          <a:solidFill>
            <a:srgbClr val="C1EEFF"/>
          </a:solidFill>
          <a:latin typeface="Consolas" pitchFamily="49" charset="0"/>
          <a:ea typeface="华文楷体"/>
          <a:cs typeface="华文楷体"/>
        </a:defRPr>
      </a:lvl2pPr>
      <a:lvl3pPr algn="l" rtl="0" eaLnBrk="0" fontAlgn="base" hangingPunct="0">
        <a:spcBef>
          <a:spcPct val="0"/>
        </a:spcBef>
        <a:spcAft>
          <a:spcPct val="0"/>
        </a:spcAft>
        <a:defRPr sz="4000">
          <a:solidFill>
            <a:srgbClr val="C1EEFF"/>
          </a:solidFill>
          <a:latin typeface="Consolas" pitchFamily="49" charset="0"/>
          <a:ea typeface="华文楷体"/>
          <a:cs typeface="华文楷体"/>
        </a:defRPr>
      </a:lvl3pPr>
      <a:lvl4pPr algn="l" rtl="0" eaLnBrk="0" fontAlgn="base" hangingPunct="0">
        <a:spcBef>
          <a:spcPct val="0"/>
        </a:spcBef>
        <a:spcAft>
          <a:spcPct val="0"/>
        </a:spcAft>
        <a:defRPr sz="4000">
          <a:solidFill>
            <a:srgbClr val="C1EEFF"/>
          </a:solidFill>
          <a:latin typeface="Consolas" pitchFamily="49" charset="0"/>
          <a:ea typeface="华文楷体"/>
          <a:cs typeface="华文楷体"/>
        </a:defRPr>
      </a:lvl4pPr>
      <a:lvl5pPr algn="l" rtl="0" eaLnBrk="0" fontAlgn="base" hangingPunct="0">
        <a:spcBef>
          <a:spcPct val="0"/>
        </a:spcBef>
        <a:spcAft>
          <a:spcPct val="0"/>
        </a:spcAft>
        <a:defRPr sz="4000">
          <a:solidFill>
            <a:srgbClr val="C1EEFF"/>
          </a:solidFill>
          <a:latin typeface="Consolas" pitchFamily="49" charset="0"/>
          <a:ea typeface="华文楷体"/>
          <a:cs typeface="华文楷体"/>
        </a:defRPr>
      </a:lvl5pPr>
      <a:lvl6pPr marL="457200" algn="l" rtl="0" fontAlgn="base">
        <a:spcBef>
          <a:spcPct val="0"/>
        </a:spcBef>
        <a:spcAft>
          <a:spcPct val="0"/>
        </a:spcAft>
        <a:defRPr sz="4000">
          <a:solidFill>
            <a:srgbClr val="C1EEFF"/>
          </a:solidFill>
          <a:latin typeface="Consolas" pitchFamily="49" charset="0"/>
          <a:ea typeface="华文楷体"/>
          <a:cs typeface="华文楷体"/>
        </a:defRPr>
      </a:lvl6pPr>
      <a:lvl7pPr marL="914400" algn="l" rtl="0" fontAlgn="base">
        <a:spcBef>
          <a:spcPct val="0"/>
        </a:spcBef>
        <a:spcAft>
          <a:spcPct val="0"/>
        </a:spcAft>
        <a:defRPr sz="4000">
          <a:solidFill>
            <a:srgbClr val="C1EEFF"/>
          </a:solidFill>
          <a:latin typeface="Consolas" pitchFamily="49" charset="0"/>
          <a:ea typeface="华文楷体"/>
          <a:cs typeface="华文楷体"/>
        </a:defRPr>
      </a:lvl7pPr>
      <a:lvl8pPr marL="1371600" algn="l" rtl="0" fontAlgn="base">
        <a:spcBef>
          <a:spcPct val="0"/>
        </a:spcBef>
        <a:spcAft>
          <a:spcPct val="0"/>
        </a:spcAft>
        <a:defRPr sz="4000">
          <a:solidFill>
            <a:srgbClr val="C1EEFF"/>
          </a:solidFill>
          <a:latin typeface="Consolas" pitchFamily="49" charset="0"/>
          <a:ea typeface="华文楷体"/>
          <a:cs typeface="华文楷体"/>
        </a:defRPr>
      </a:lvl8pPr>
      <a:lvl9pPr marL="1828800" algn="l" rtl="0" fontAlgn="base">
        <a:spcBef>
          <a:spcPct val="0"/>
        </a:spcBef>
        <a:spcAft>
          <a:spcPct val="0"/>
        </a:spcAft>
        <a:defRPr sz="4000">
          <a:solidFill>
            <a:srgbClr val="C1EEFF"/>
          </a:solidFill>
          <a:latin typeface="Consolas" pitchFamily="49" charset="0"/>
          <a:ea typeface="华文楷体"/>
          <a:cs typeface="华文楷体"/>
        </a:defRPr>
      </a:lvl9pPr>
      <a:extLst/>
    </p:titleStyle>
    <p:bodyStyle>
      <a:lvl1pPr marL="411163" indent="-342900" algn="l" rtl="0" eaLnBrk="0" fontAlgn="base" hangingPunct="0">
        <a:spcBef>
          <a:spcPts val="700"/>
        </a:spcBef>
        <a:spcAft>
          <a:spcPct val="0"/>
        </a:spcAft>
        <a:buClr>
          <a:schemeClr val="tx2"/>
        </a:buClr>
        <a:buSzPct val="95000"/>
        <a:buFont typeface="Wingdings" pitchFamily="2" charset="2"/>
        <a:buChar char=""/>
        <a:defRPr sz="3000" kern="1200">
          <a:solidFill>
            <a:schemeClr val="tx1"/>
          </a:solidFill>
          <a:latin typeface="+mn-lt"/>
          <a:ea typeface="+mn-ea"/>
          <a:cs typeface="+mn-cs"/>
        </a:defRPr>
      </a:lvl1pPr>
      <a:lvl2pPr marL="739775" indent="-285750" algn="l" rtl="0" eaLnBrk="0" fontAlgn="base" hangingPunct="0">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eaLnBrk="0" fontAlgn="base" hangingPunct="0">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260475" indent="-228600" algn="l" rtl="0" eaLnBrk="0" fontAlgn="base" hangingPunct="0">
        <a:spcBef>
          <a:spcPct val="20000"/>
        </a:spcBef>
        <a:spcAft>
          <a:spcPct val="0"/>
        </a:spcAft>
        <a:buClr>
          <a:srgbClr val="FEB80A"/>
        </a:buClr>
        <a:buFont typeface="Wingdings 3" pitchFamily="18" charset="2"/>
        <a:buChar char=""/>
        <a:defRPr sz="2200" kern="1200">
          <a:solidFill>
            <a:schemeClr val="tx1"/>
          </a:solidFill>
          <a:latin typeface="+mn-lt"/>
          <a:ea typeface="+mn-ea"/>
          <a:cs typeface="+mn-cs"/>
        </a:defRPr>
      </a:lvl4pPr>
      <a:lvl5pPr marL="1481138" indent="-209550" algn="l" rtl="0" eaLnBrk="0" fontAlgn="base" hangingPunct="0">
        <a:spcBef>
          <a:spcPct val="20000"/>
        </a:spcBef>
        <a:spcAft>
          <a:spcPct val="0"/>
        </a:spcAft>
        <a:buClr>
          <a:srgbClr val="FEB80A"/>
        </a:buClr>
        <a:buFont typeface="Wingdings 2"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baike.so.com/doc/5334480-5569918.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jpeg"/></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xml"/><Relationship Id="rId1" Type="http://schemas.openxmlformats.org/officeDocument/2006/relationships/video" Target="file:///G:\SJCL51.MP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aike.so.com/doc/5333485-5568920.html" TargetMode="External"/><Relationship Id="rId2" Type="http://schemas.openxmlformats.org/officeDocument/2006/relationships/hyperlink" Target="http://baike.so.com/doc/2317788-2451670.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ctrTitle"/>
          </p:nvPr>
        </p:nvSpPr>
        <p:spPr>
          <a:xfrm>
            <a:off x="1285852" y="857232"/>
            <a:ext cx="6929486" cy="1470025"/>
          </a:xfrm>
          <a:solidFill>
            <a:srgbClr val="00B0F0"/>
          </a:solidFill>
          <a:ln w="38100">
            <a:solidFill>
              <a:srgbClr val="FF000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zh-CN" altLang="en-US" sz="7200" dirty="0" smtClean="0">
                <a:ln w="12700">
                  <a:solidFill>
                    <a:srgbClr val="002060"/>
                  </a:solidFill>
                  <a:prstDash val="solid"/>
                </a:ln>
                <a:solidFill>
                  <a:srgbClr val="FF0000"/>
                </a:solidFill>
                <a:effectLst>
                  <a:outerShdw blurRad="41275" dist="20320" dir="1800000" algn="tl" rotWithShape="0">
                    <a:srgbClr val="000000">
                      <a:alpha val="40000"/>
                    </a:srgbClr>
                  </a:outerShdw>
                </a:effectLst>
                <a:latin typeface="华文新魏" pitchFamily="2" charset="-122"/>
                <a:ea typeface="华文新魏" pitchFamily="2" charset="-122"/>
              </a:rPr>
              <a:t>心灵挠场</a:t>
            </a:r>
            <a:r>
              <a:rPr lang="zh-CN" altLang="en-US" sz="7200" dirty="0" smtClean="0">
                <a:ln w="12700">
                  <a:solidFill>
                    <a:srgbClr val="002060"/>
                  </a:solidFill>
                  <a:prstDash val="solid"/>
                </a:ln>
                <a:solidFill>
                  <a:srgbClr val="FFFF00"/>
                </a:solidFill>
                <a:effectLst>
                  <a:outerShdw blurRad="41275" dist="20320" dir="1800000" algn="tl" rotWithShape="0">
                    <a:srgbClr val="000000">
                      <a:alpha val="40000"/>
                    </a:srgbClr>
                  </a:outerShdw>
                </a:effectLst>
                <a:latin typeface="华文新魏" pitchFamily="2" charset="-122"/>
                <a:ea typeface="华文新魏" pitchFamily="2" charset="-122"/>
              </a:rPr>
              <a:t>的发现</a:t>
            </a:r>
            <a:endParaRPr lang="zh-CN" altLang="en-US" sz="7200" dirty="0">
              <a:ln w="12700">
                <a:solidFill>
                  <a:srgbClr val="002060"/>
                </a:solidFill>
                <a:prstDash val="solid"/>
              </a:ln>
              <a:solidFill>
                <a:srgbClr val="FFFF00"/>
              </a:solidFill>
              <a:effectLst>
                <a:outerShdw blurRad="41275" dist="20320" dir="1800000" algn="tl" rotWithShape="0">
                  <a:srgbClr val="000000">
                    <a:alpha val="40000"/>
                  </a:srgbClr>
                </a:outerShdw>
              </a:effectLst>
              <a:latin typeface="华文新魏" pitchFamily="2" charset="-122"/>
              <a:ea typeface="华文新魏" pitchFamily="2" charset="-122"/>
            </a:endParaRPr>
          </a:p>
        </p:txBody>
      </p:sp>
      <p:sp>
        <p:nvSpPr>
          <p:cNvPr id="14338" name="副标题 2"/>
          <p:cNvSpPr>
            <a:spLocks noGrp="1"/>
          </p:cNvSpPr>
          <p:nvPr>
            <p:ph type="subTitle" idx="1"/>
          </p:nvPr>
        </p:nvSpPr>
        <p:spPr>
          <a:xfrm>
            <a:off x="1371600" y="3886200"/>
            <a:ext cx="6629400" cy="685800"/>
          </a:xfrm>
        </p:spPr>
        <p:txBody>
          <a:bodyPr/>
          <a:lstStyle/>
          <a:p>
            <a:pPr eaLnBrk="1" hangingPunct="1">
              <a:spcBef>
                <a:spcPct val="0"/>
              </a:spcBef>
            </a:pPr>
            <a:r>
              <a:rPr lang="zh-CN" altLang="en-US" sz="2800" b="1" smtClean="0">
                <a:solidFill>
                  <a:srgbClr val="FFFF00"/>
                </a:solidFill>
              </a:rPr>
              <a:t>功能态下生命信息超时空传递的重要媒介</a:t>
            </a:r>
            <a:endParaRPr lang="zh-CN" altLang="en-US" sz="2800" smtClean="0"/>
          </a:p>
        </p:txBody>
      </p:sp>
      <p:sp>
        <p:nvSpPr>
          <p:cNvPr id="14339" name="TextBox 3"/>
          <p:cNvSpPr txBox="1">
            <a:spLocks noChangeArrowheads="1"/>
          </p:cNvSpPr>
          <p:nvPr/>
        </p:nvSpPr>
        <p:spPr bwMode="auto">
          <a:xfrm>
            <a:off x="3357563" y="2571750"/>
            <a:ext cx="2500312" cy="400050"/>
          </a:xfrm>
          <a:prstGeom prst="rect">
            <a:avLst/>
          </a:prstGeom>
          <a:noFill/>
          <a:ln w="9525">
            <a:noFill/>
            <a:miter lim="800000"/>
            <a:headEnd/>
            <a:tailEnd/>
          </a:ln>
        </p:spPr>
        <p:txBody>
          <a:bodyPr>
            <a:spAutoFit/>
          </a:bodyPr>
          <a:lstStyle/>
          <a:p>
            <a:r>
              <a:rPr lang="en-US" altLang="zh-CN" sz="2000">
                <a:solidFill>
                  <a:srgbClr val="FFFF00"/>
                </a:solidFill>
                <a:latin typeface="Corbel" pitchFamily="34" charset="0"/>
              </a:rPr>
              <a:t>IPQE</a:t>
            </a:r>
            <a:r>
              <a:rPr lang="zh-CN" altLang="en-US" sz="2000">
                <a:solidFill>
                  <a:srgbClr val="FFFF00"/>
                </a:solidFill>
                <a:latin typeface="Corbel" pitchFamily="34" charset="0"/>
              </a:rPr>
              <a:t>研究所 沈今川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fontAlgn="auto" hangingPunct="1">
              <a:spcAft>
                <a:spcPts val="0"/>
              </a:spcAft>
              <a:defRPr/>
            </a:pPr>
            <a:r>
              <a:rPr lang="zh-CN" altLang="en-US" sz="3600" dirty="0" smtClean="0">
                <a:ln w="6350" cmpd="sng">
                  <a:solidFill>
                    <a:srgbClr val="FF0000"/>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根据理论和实验研究结果，俄罗斯物理学家总结出了挠场的一系列与众不同的性质</a:t>
            </a:r>
            <a:r>
              <a:rPr lang="en-US" altLang="zh-CN" sz="3600" dirty="0" smtClean="0">
                <a:ln w="6350"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a:t>
            </a:r>
            <a:endParaRPr lang="zh-CN" altLang="en-US" dirty="0">
              <a:ln w="6350"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endParaRPr>
          </a:p>
        </p:txBody>
      </p:sp>
      <p:sp>
        <p:nvSpPr>
          <p:cNvPr id="3" name="内容占位符 2"/>
          <p:cNvSpPr>
            <a:spLocks noGrp="1"/>
          </p:cNvSpPr>
          <p:nvPr>
            <p:ph idx="1"/>
          </p:nvPr>
        </p:nvSpPr>
        <p:spPr>
          <a:xfrm>
            <a:off x="457200" y="1428736"/>
            <a:ext cx="8229600" cy="5143535"/>
          </a:xfrm>
        </p:spPr>
        <p:txBody>
          <a:bodyPr>
            <a:normAutofit fontScale="25000" lnSpcReduction="20000"/>
          </a:bodyPr>
          <a:lstStyle/>
          <a:p>
            <a:pPr marL="411480" eaLnBrk="1" fontAlgn="auto" hangingPunct="1">
              <a:spcAft>
                <a:spcPts val="0"/>
              </a:spcAft>
              <a:buFont typeface="Wingdings"/>
              <a:buNone/>
              <a:defRPr/>
            </a:pPr>
            <a:endParaRPr lang="en-US" altLang="zh-CN" dirty="0" smtClean="0"/>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1.</a:t>
            </a:r>
            <a:r>
              <a:rPr lang="zh-CN" altLang="en-US" sz="7400" b="1" dirty="0" smtClean="0">
                <a:solidFill>
                  <a:srgbClr val="FFFF00"/>
                </a:solidFill>
                <a:latin typeface="华文新魏" pitchFamily="2" charset="-122"/>
                <a:ea typeface="华文新魏" pitchFamily="2" charset="-122"/>
              </a:rPr>
              <a:t>不像电磁场那样，同</a:t>
            </a:r>
            <a:r>
              <a:rPr lang="zh-CN" altLang="en-US" sz="7400" b="1" dirty="0" smtClean="0">
                <a:ln w="9525" cmpd="sng">
                  <a:solidFill>
                    <a:srgbClr val="FF0000"/>
                  </a:solidFill>
                  <a:prstDash val="solid"/>
                </a:ln>
                <a:effectLst>
                  <a:outerShdw blurRad="63500" dir="3600000" algn="tl" rotWithShape="0">
                    <a:srgbClr val="000000">
                      <a:alpha val="70000"/>
                    </a:srgbClr>
                  </a:outerShdw>
                </a:effectLst>
                <a:latin typeface="华文新魏" pitchFamily="2" charset="-122"/>
                <a:ea typeface="华文新魏" pitchFamily="2" charset="-122"/>
                <a:hlinkClick r:id="rId2"/>
              </a:rPr>
              <a:t>电荷</a:t>
            </a:r>
            <a:r>
              <a:rPr lang="zh-CN" altLang="en-US" sz="7400" b="1" dirty="0" smtClean="0">
                <a:solidFill>
                  <a:srgbClr val="FFFF00"/>
                </a:solidFill>
                <a:latin typeface="华文新魏" pitchFamily="2" charset="-122"/>
                <a:ea typeface="华文新魏" pitchFamily="2" charset="-122"/>
              </a:rPr>
              <a:t>相排斥，异电荷相吸引，</a:t>
            </a:r>
            <a:r>
              <a:rPr lang="zh-CN" altLang="en-US" sz="7400" b="1" dirty="0" smtClean="0">
                <a:solidFill>
                  <a:srgbClr val="FF0000"/>
                </a:solidFill>
                <a:latin typeface="华文新魏" pitchFamily="2" charset="-122"/>
                <a:ea typeface="华文新魏" pitchFamily="2" charset="-122"/>
              </a:rPr>
              <a:t>挠场是同荷合并，而异荷排斥</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2.</a:t>
            </a:r>
            <a:r>
              <a:rPr lang="zh-CN" altLang="en-US" sz="7400" b="1" dirty="0" smtClean="0">
                <a:solidFill>
                  <a:srgbClr val="FFFF00"/>
                </a:solidFill>
                <a:latin typeface="华文新魏" pitchFamily="2" charset="-122"/>
                <a:ea typeface="华文新魏" pitchFamily="2" charset="-122"/>
              </a:rPr>
              <a:t>由于挠场是由经典的自旋产生的，所以，挠场对物体的作用只会改变物体的自旋状态</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3.</a:t>
            </a:r>
            <a:r>
              <a:rPr lang="zh-CN" altLang="en-US" sz="7400" b="1" dirty="0" smtClean="0">
                <a:solidFill>
                  <a:srgbClr val="FFFF00"/>
                </a:solidFill>
                <a:latin typeface="华文新魏" pitchFamily="2" charset="-122"/>
                <a:ea typeface="华文新魏" pitchFamily="2" charset="-122"/>
              </a:rPr>
              <a:t>挠场在通过一般物理介质时不会被吸收，也不会产生相互作用</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4.</a:t>
            </a:r>
            <a:r>
              <a:rPr lang="zh-CN" altLang="en-US" sz="7400" b="1" dirty="0" smtClean="0">
                <a:solidFill>
                  <a:srgbClr val="FFFF00"/>
                </a:solidFill>
                <a:latin typeface="华文新魏" pitchFamily="2" charset="-122"/>
                <a:ea typeface="华文新魏" pitchFamily="2" charset="-122"/>
              </a:rPr>
              <a:t>挠场的</a:t>
            </a:r>
            <a:r>
              <a:rPr lang="zh-CN" altLang="en-US" sz="7400" b="1" dirty="0" smtClean="0">
                <a:solidFill>
                  <a:srgbClr val="FF0000"/>
                </a:solidFill>
                <a:latin typeface="华文新魏" pitchFamily="2" charset="-122"/>
                <a:ea typeface="华文新魏" pitchFamily="2" charset="-122"/>
              </a:rPr>
              <a:t>传播速度不低于</a:t>
            </a:r>
            <a:r>
              <a:rPr lang="en-US" altLang="zh-CN" sz="7400" b="1" dirty="0" smtClean="0">
                <a:solidFill>
                  <a:srgbClr val="FF0000"/>
                </a:solidFill>
                <a:latin typeface="华文新魏" pitchFamily="2" charset="-122"/>
                <a:ea typeface="华文新魏" pitchFamily="2" charset="-122"/>
              </a:rPr>
              <a:t>10^9</a:t>
            </a:r>
            <a:r>
              <a:rPr lang="zh-CN" altLang="en-US" sz="7400" b="1" dirty="0" smtClean="0">
                <a:solidFill>
                  <a:srgbClr val="FF0000"/>
                </a:solidFill>
                <a:latin typeface="华文新魏" pitchFamily="2" charset="-122"/>
                <a:ea typeface="华文新魏" pitchFamily="2" charset="-122"/>
              </a:rPr>
              <a:t>倍光速</a:t>
            </a:r>
            <a:r>
              <a:rPr lang="zh-CN" altLang="en-US" sz="7400" b="1" dirty="0" smtClean="0">
                <a:solidFill>
                  <a:srgbClr val="FFFF00"/>
                </a:solidFill>
                <a:latin typeface="华文新魏" pitchFamily="2" charset="-122"/>
                <a:ea typeface="华文新魏" pitchFamily="2" charset="-122"/>
              </a:rPr>
              <a:t>，这一现象与量子非局域性的表现相关</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5.</a:t>
            </a:r>
            <a:r>
              <a:rPr lang="zh-CN" altLang="en-US" sz="7400" b="1" dirty="0" smtClean="0">
                <a:solidFill>
                  <a:srgbClr val="FFFF00"/>
                </a:solidFill>
                <a:latin typeface="华文新魏" pitchFamily="2" charset="-122"/>
                <a:ea typeface="华文新魏" pitchFamily="2" charset="-122"/>
              </a:rPr>
              <a:t>由于任何物质都有非零的集体自旋，因此，任何物质都有自身的挠场</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6.</a:t>
            </a:r>
            <a:r>
              <a:rPr lang="zh-CN" altLang="en-US" sz="7400" b="1" dirty="0" smtClean="0">
                <a:solidFill>
                  <a:srgbClr val="FF0000"/>
                </a:solidFill>
                <a:latin typeface="华文新魏" pitchFamily="2" charset="-122"/>
                <a:ea typeface="华文新魏" pitchFamily="2" charset="-122"/>
              </a:rPr>
              <a:t>挠场具有记忆和滞后作用</a:t>
            </a:r>
            <a:r>
              <a:rPr lang="zh-CN" altLang="en-US" sz="7400" b="1" dirty="0" smtClean="0">
                <a:solidFill>
                  <a:srgbClr val="FFFF00"/>
                </a:solidFill>
                <a:latin typeface="华文新魏" pitchFamily="2" charset="-122"/>
                <a:ea typeface="华文新魏" pitchFamily="2" charset="-122"/>
              </a:rPr>
              <a:t>，也就是具有一定强度和频率的挠场的场源把围绕该物体的空间中的物理真空极化了，所以，</a:t>
            </a:r>
            <a:r>
              <a:rPr lang="zh-CN" altLang="en-US" sz="7400" b="1" dirty="0" smtClean="0">
                <a:solidFill>
                  <a:srgbClr val="FF0000"/>
                </a:solidFill>
                <a:latin typeface="华文新魏" pitchFamily="2" charset="-122"/>
                <a:ea typeface="华文新魏" pitchFamily="2" charset="-122"/>
              </a:rPr>
              <a:t>当场源被移走后，空间的涡旋结构仍然保留</a:t>
            </a:r>
            <a:r>
              <a:rPr lang="zh-CN" altLang="en-US" sz="7400" b="1" dirty="0" smtClean="0">
                <a:solidFill>
                  <a:srgbClr val="FFFF00"/>
                </a:solidFill>
                <a:latin typeface="华文新魏" pitchFamily="2" charset="-122"/>
                <a:ea typeface="华文新魏" pitchFamily="2" charset="-122"/>
              </a:rPr>
              <a:t>，挠场还可以存在</a:t>
            </a:r>
            <a:r>
              <a:rPr lang="en-US" altLang="zh-CN" sz="7400" b="1" dirty="0" smtClean="0">
                <a:solidFill>
                  <a:srgbClr val="FFFF00"/>
                </a:solidFill>
                <a:latin typeface="华文新魏" pitchFamily="2" charset="-122"/>
                <a:ea typeface="华文新魏" pitchFamily="2" charset="-122"/>
              </a:rPr>
              <a:t>;</a:t>
            </a:r>
          </a:p>
          <a:p>
            <a:pPr marL="411480" eaLnBrk="1" fontAlgn="auto" hangingPunct="1">
              <a:spcAft>
                <a:spcPts val="0"/>
              </a:spcAft>
              <a:buFont typeface="Wingdings"/>
              <a:buChar char=""/>
              <a:defRPr/>
            </a:pPr>
            <a:r>
              <a:rPr lang="en-US" altLang="zh-CN" sz="7400" b="1" dirty="0" smtClean="0">
                <a:solidFill>
                  <a:srgbClr val="FFFF00"/>
                </a:solidFill>
                <a:latin typeface="华文新魏" pitchFamily="2" charset="-122"/>
                <a:ea typeface="华文新魏" pitchFamily="2" charset="-122"/>
              </a:rPr>
              <a:t>7.</a:t>
            </a:r>
            <a:r>
              <a:rPr lang="zh-CN" altLang="en-US" sz="7400" b="1" dirty="0" smtClean="0">
                <a:solidFill>
                  <a:srgbClr val="FF0000"/>
                </a:solidFill>
                <a:latin typeface="华文新魏" pitchFamily="2" charset="-122"/>
                <a:ea typeface="华文新魏" pitchFamily="2" charset="-122"/>
              </a:rPr>
              <a:t>挠场具有轴向加速</a:t>
            </a:r>
            <a:r>
              <a:rPr lang="zh-CN" altLang="en-US" sz="7400" b="1" dirty="0" smtClean="0">
                <a:solidFill>
                  <a:srgbClr val="FFFF00"/>
                </a:solidFill>
                <a:latin typeface="华文新魏" pitchFamily="2" charset="-122"/>
                <a:ea typeface="华文新魏" pitchFamily="2" charset="-122"/>
              </a:rPr>
              <a:t>作用。</a:t>
            </a:r>
          </a:p>
          <a:p>
            <a:pPr marL="411480" eaLnBrk="1" fontAlgn="auto" hangingPunct="1">
              <a:spcAft>
                <a:spcPts val="0"/>
              </a:spcAft>
              <a:buFont typeface="Wingdings"/>
              <a:buChar char=""/>
              <a:defRPr/>
            </a:pP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b="1" dirty="0" smtClean="0">
                <a:solidFill>
                  <a:srgbClr val="FF0000"/>
                </a:solidFill>
                <a:cs typeface="+mj-cs"/>
              </a:rPr>
              <a:t>各种挠场发生器</a:t>
            </a:r>
            <a:endParaRPr lang="zh-CN" altLang="en-US" b="1" dirty="0">
              <a:solidFill>
                <a:srgbClr val="FF0000"/>
              </a:solidFill>
              <a:cs typeface="+mj-cs"/>
            </a:endParaRPr>
          </a:p>
        </p:txBody>
      </p:sp>
      <p:pic>
        <p:nvPicPr>
          <p:cNvPr id="25602" name="内容占位符 3" descr="LF821.jpg"/>
          <p:cNvPicPr>
            <a:picLocks noGrp="1" noChangeAspect="1"/>
          </p:cNvPicPr>
          <p:nvPr>
            <p:ph idx="1"/>
          </p:nvPr>
        </p:nvPicPr>
        <p:blipFill>
          <a:blip r:embed="rId2"/>
          <a:srcRect/>
          <a:stretch>
            <a:fillRect/>
          </a:stretch>
        </p:blipFill>
        <p:spPr>
          <a:xfrm>
            <a:off x="428625" y="4000500"/>
            <a:ext cx="2071688" cy="2284413"/>
          </a:xfrm>
        </p:spPr>
      </p:pic>
      <p:pic>
        <p:nvPicPr>
          <p:cNvPr id="25603" name="图片 4" descr="LF823.jpg"/>
          <p:cNvPicPr>
            <a:picLocks noChangeAspect="1"/>
          </p:cNvPicPr>
          <p:nvPr/>
        </p:nvPicPr>
        <p:blipFill>
          <a:blip r:embed="rId3"/>
          <a:srcRect/>
          <a:stretch>
            <a:fillRect/>
          </a:stretch>
        </p:blipFill>
        <p:spPr bwMode="auto">
          <a:xfrm>
            <a:off x="428625" y="1500188"/>
            <a:ext cx="4071938" cy="2486025"/>
          </a:xfrm>
          <a:prstGeom prst="rect">
            <a:avLst/>
          </a:prstGeom>
          <a:noFill/>
          <a:ln w="9525">
            <a:noFill/>
            <a:miter lim="800000"/>
            <a:headEnd/>
            <a:tailEnd/>
          </a:ln>
        </p:spPr>
      </p:pic>
      <p:pic>
        <p:nvPicPr>
          <p:cNvPr id="25604" name="图片 5" descr="LF821.jpg"/>
          <p:cNvPicPr>
            <a:picLocks noChangeAspect="1"/>
          </p:cNvPicPr>
          <p:nvPr/>
        </p:nvPicPr>
        <p:blipFill>
          <a:blip r:embed="rId2"/>
          <a:srcRect/>
          <a:stretch>
            <a:fillRect/>
          </a:stretch>
        </p:blipFill>
        <p:spPr bwMode="auto">
          <a:xfrm>
            <a:off x="4500563" y="1500188"/>
            <a:ext cx="4429125" cy="4881562"/>
          </a:xfrm>
          <a:prstGeom prst="rect">
            <a:avLst/>
          </a:prstGeom>
          <a:noFill/>
          <a:ln w="9525">
            <a:noFill/>
            <a:miter lim="800000"/>
            <a:headEnd/>
            <a:tailEnd/>
          </a:ln>
        </p:spPr>
      </p:pic>
      <p:pic>
        <p:nvPicPr>
          <p:cNvPr id="25605" name="图片 6" descr="LF822.jpg"/>
          <p:cNvPicPr>
            <a:picLocks noChangeAspect="1"/>
          </p:cNvPicPr>
          <p:nvPr/>
        </p:nvPicPr>
        <p:blipFill>
          <a:blip r:embed="rId4"/>
          <a:srcRect/>
          <a:stretch>
            <a:fillRect/>
          </a:stretch>
        </p:blipFill>
        <p:spPr bwMode="auto">
          <a:xfrm>
            <a:off x="2571750" y="4000500"/>
            <a:ext cx="1928813" cy="237172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401050" cy="1143000"/>
          </a:xfrm>
        </p:spPr>
        <p:txBody>
          <a:bodyPr/>
          <a:lstStyle/>
          <a:p>
            <a:pPr eaLnBrk="1" fontAlgn="auto" hangingPunct="1">
              <a:spcAft>
                <a:spcPts val="0"/>
              </a:spcAft>
              <a:defRPr/>
            </a:pPr>
            <a:r>
              <a:rPr lang="zh-CN" altLang="en-US" sz="3600" b="1" dirty="0" smtClean="0">
                <a:solidFill>
                  <a:srgbClr val="FFFF00"/>
                </a:solidFill>
                <a:cs typeface="+mj-cs"/>
              </a:rPr>
              <a:t>经挠场处理的非磁性木头可以变为磁铁</a:t>
            </a:r>
            <a:endParaRPr lang="zh-CN" altLang="en-US" b="1" dirty="0">
              <a:solidFill>
                <a:srgbClr val="FFFF00"/>
              </a:solidFill>
              <a:cs typeface="+mj-cs"/>
            </a:endParaRPr>
          </a:p>
        </p:txBody>
      </p:sp>
      <p:pic>
        <p:nvPicPr>
          <p:cNvPr id="26626" name="图片 4" descr="LF80910.jpg"/>
          <p:cNvPicPr>
            <a:picLocks noChangeAspect="1"/>
          </p:cNvPicPr>
          <p:nvPr/>
        </p:nvPicPr>
        <p:blipFill>
          <a:blip r:embed="rId2"/>
          <a:srcRect/>
          <a:stretch>
            <a:fillRect/>
          </a:stretch>
        </p:blipFill>
        <p:spPr bwMode="auto">
          <a:xfrm>
            <a:off x="1000125" y="1571625"/>
            <a:ext cx="6786563" cy="2643188"/>
          </a:xfrm>
          <a:prstGeom prst="rect">
            <a:avLst/>
          </a:prstGeom>
          <a:noFill/>
          <a:ln w="9525">
            <a:noFill/>
            <a:miter lim="800000"/>
            <a:headEnd/>
            <a:tailEnd/>
          </a:ln>
        </p:spPr>
      </p:pic>
      <p:pic>
        <p:nvPicPr>
          <p:cNvPr id="26627" name="图片 5" descr="LF81112.jpg"/>
          <p:cNvPicPr>
            <a:picLocks noChangeAspect="1"/>
          </p:cNvPicPr>
          <p:nvPr/>
        </p:nvPicPr>
        <p:blipFill>
          <a:blip r:embed="rId3"/>
          <a:srcRect/>
          <a:stretch>
            <a:fillRect/>
          </a:stretch>
        </p:blipFill>
        <p:spPr bwMode="auto">
          <a:xfrm>
            <a:off x="1000125" y="4143375"/>
            <a:ext cx="6786563" cy="2357438"/>
          </a:xfrm>
          <a:prstGeom prst="rect">
            <a:avLst/>
          </a:prstGeom>
          <a:noFill/>
          <a:ln w="9525">
            <a:solidFill>
              <a:schemeClr val="accent1"/>
            </a:solid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4313" y="274638"/>
            <a:ext cx="8715375" cy="1143000"/>
          </a:xfrm>
        </p:spPr>
        <p:txBody>
          <a:bodyPr/>
          <a:lstStyle/>
          <a:p>
            <a:pPr eaLnBrk="1" fontAlgn="auto" hangingPunct="1">
              <a:spcAft>
                <a:spcPts val="0"/>
              </a:spcAft>
              <a:defRPr/>
            </a:pPr>
            <a:r>
              <a:rPr lang="zh-CN" altLang="en-US" sz="3600" b="1" dirty="0" smtClean="0">
                <a:solidFill>
                  <a:srgbClr val="FFFF00"/>
                </a:solidFill>
                <a:cs typeface="+mj-cs"/>
              </a:rPr>
              <a:t>挠场发生器可将酒精的某种性状转入水中</a:t>
            </a:r>
            <a:endParaRPr lang="zh-CN" altLang="en-US" sz="3600" b="1" dirty="0">
              <a:solidFill>
                <a:srgbClr val="FFFF00"/>
              </a:solidFill>
              <a:cs typeface="+mj-cs"/>
            </a:endParaRPr>
          </a:p>
        </p:txBody>
      </p:sp>
      <p:pic>
        <p:nvPicPr>
          <p:cNvPr id="6" name="内容占位符 5" descr="LF826.jpg"/>
          <p:cNvPicPr>
            <a:picLocks noGrp="1" noChangeAspect="1"/>
          </p:cNvPicPr>
          <p:nvPr>
            <p:ph idx="1"/>
          </p:nvPr>
        </p:nvPicPr>
        <p:blipFill>
          <a:blip r:embed="rId2"/>
          <a:stretch>
            <a:fillRect/>
          </a:stretch>
        </p:blipFill>
        <p:spPr>
          <a:xfrm>
            <a:off x="457200" y="1500174"/>
            <a:ext cx="3757610" cy="5072098"/>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651" name="TextBox 3"/>
          <p:cNvSpPr txBox="1">
            <a:spLocks noChangeArrowheads="1"/>
          </p:cNvSpPr>
          <p:nvPr/>
        </p:nvSpPr>
        <p:spPr bwMode="auto">
          <a:xfrm>
            <a:off x="4630738" y="1571625"/>
            <a:ext cx="3897312" cy="2954338"/>
          </a:xfrm>
          <a:prstGeom prst="rect">
            <a:avLst/>
          </a:prstGeom>
          <a:noFill/>
          <a:ln w="9525">
            <a:noFill/>
            <a:miter lim="800000"/>
            <a:headEnd/>
            <a:tailEnd/>
          </a:ln>
        </p:spPr>
        <p:txBody>
          <a:bodyPr wrap="none">
            <a:spAutoFit/>
          </a:bodyPr>
          <a:lstStyle/>
          <a:p>
            <a:r>
              <a:rPr lang="en-US" altLang="zh-CN" sz="2400">
                <a:solidFill>
                  <a:srgbClr val="FF0000"/>
                </a:solidFill>
                <a:latin typeface="Corbel" pitchFamily="34" charset="0"/>
              </a:rPr>
              <a:t>Spin Pattern  </a:t>
            </a:r>
            <a:r>
              <a:rPr lang="zh-CN" altLang="en-US" sz="2400">
                <a:solidFill>
                  <a:srgbClr val="FF0000"/>
                </a:solidFill>
                <a:latin typeface="Corbel" pitchFamily="34" charset="0"/>
              </a:rPr>
              <a:t>图谱</a:t>
            </a:r>
            <a:endParaRPr lang="en-US" altLang="zh-CN" sz="2400">
              <a:solidFill>
                <a:srgbClr val="FF0000"/>
              </a:solidFill>
              <a:latin typeface="Corbel" pitchFamily="34" charset="0"/>
            </a:endParaRPr>
          </a:p>
          <a:p>
            <a:r>
              <a:rPr lang="en-US" altLang="zh-CN" sz="2400">
                <a:solidFill>
                  <a:srgbClr val="FF0000"/>
                </a:solidFill>
                <a:latin typeface="Corbel" pitchFamily="34" charset="0"/>
              </a:rPr>
              <a:t>9D Cell </a:t>
            </a:r>
            <a:r>
              <a:rPr lang="zh-CN" altLang="en-US" sz="2400">
                <a:solidFill>
                  <a:srgbClr val="FF0000"/>
                </a:solidFill>
                <a:latin typeface="Corbel" pitchFamily="34" charset="0"/>
              </a:rPr>
              <a:t>全面检测健康状况</a:t>
            </a:r>
            <a:endParaRPr lang="en-US" altLang="zh-CN" sz="2400">
              <a:solidFill>
                <a:srgbClr val="FF0000"/>
              </a:solidFill>
              <a:latin typeface="Corbel" pitchFamily="34" charset="0"/>
            </a:endParaRPr>
          </a:p>
          <a:p>
            <a:r>
              <a:rPr lang="zh-CN" altLang="en-US" sz="2400">
                <a:solidFill>
                  <a:srgbClr val="FF0000"/>
                </a:solidFill>
                <a:latin typeface="Corbel" pitchFamily="34" charset="0"/>
              </a:rPr>
              <a:t>鉴定元素</a:t>
            </a:r>
            <a:r>
              <a:rPr lang="en-US" altLang="zh-CN" sz="2400">
                <a:solidFill>
                  <a:srgbClr val="FF0000"/>
                </a:solidFill>
                <a:latin typeface="Corbel" pitchFamily="34" charset="0"/>
              </a:rPr>
              <a:t>-</a:t>
            </a:r>
            <a:r>
              <a:rPr lang="zh-CN" altLang="en-US" sz="2400">
                <a:solidFill>
                  <a:srgbClr val="FF0000"/>
                </a:solidFill>
                <a:latin typeface="Corbel" pitchFamily="34" charset="0"/>
              </a:rPr>
              <a:t>物相</a:t>
            </a:r>
            <a:endParaRPr lang="en-US" altLang="zh-CN" sz="2400">
              <a:solidFill>
                <a:srgbClr val="FF0000"/>
              </a:solidFill>
              <a:latin typeface="Corbel" pitchFamily="34" charset="0"/>
            </a:endParaRPr>
          </a:p>
          <a:p>
            <a:r>
              <a:rPr lang="zh-CN" altLang="en-US" sz="2400">
                <a:solidFill>
                  <a:srgbClr val="FF0000"/>
                </a:solidFill>
                <a:latin typeface="Corbel" pitchFamily="34" charset="0"/>
              </a:rPr>
              <a:t>制作信息药物</a:t>
            </a:r>
            <a:endParaRPr lang="en-US" altLang="zh-CN" sz="2400">
              <a:solidFill>
                <a:srgbClr val="FF0000"/>
              </a:solidFill>
              <a:latin typeface="Corbel" pitchFamily="34" charset="0"/>
            </a:endParaRPr>
          </a:p>
          <a:p>
            <a:r>
              <a:rPr lang="zh-CN" altLang="en-US" sz="2400">
                <a:solidFill>
                  <a:srgbClr val="FF0000"/>
                </a:solidFill>
                <a:latin typeface="Corbel" pitchFamily="34" charset="0"/>
              </a:rPr>
              <a:t>评价药物疗效</a:t>
            </a:r>
            <a:endParaRPr lang="en-US" altLang="zh-CN" sz="2400">
              <a:solidFill>
                <a:srgbClr val="FF0000"/>
              </a:solidFill>
              <a:latin typeface="Corbel" pitchFamily="34" charset="0"/>
            </a:endParaRPr>
          </a:p>
          <a:p>
            <a:r>
              <a:rPr lang="zh-CN" altLang="en-US" sz="2400">
                <a:solidFill>
                  <a:srgbClr val="FF0000"/>
                </a:solidFill>
                <a:latin typeface="Corbel" pitchFamily="34" charset="0"/>
              </a:rPr>
              <a:t>通过印痕进行瞬时远程治疗</a:t>
            </a:r>
            <a:endParaRPr lang="en-US" altLang="zh-CN" sz="2400">
              <a:solidFill>
                <a:srgbClr val="FF0000"/>
              </a:solidFill>
              <a:latin typeface="Corbel" pitchFamily="34" charset="0"/>
            </a:endParaRPr>
          </a:p>
          <a:p>
            <a:r>
              <a:rPr lang="zh-CN" altLang="en-US" sz="2400">
                <a:solidFill>
                  <a:srgbClr val="FF0000"/>
                </a:solidFill>
                <a:latin typeface="Corbel" pitchFamily="34" charset="0"/>
              </a:rPr>
              <a:t>远程星际通信和治疗</a:t>
            </a:r>
            <a:endParaRPr lang="en-US" altLang="zh-CN" sz="2400">
              <a:solidFill>
                <a:srgbClr val="FF0000"/>
              </a:solidFill>
              <a:latin typeface="Corbel" pitchFamily="34" charset="0"/>
            </a:endParaRPr>
          </a:p>
          <a:p>
            <a:endParaRPr lang="zh-CN" altLang="en-US" b="0">
              <a:latin typeface="Corbe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pPr eaLnBrk="1" fontAlgn="auto" hangingPunct="1">
              <a:spcAft>
                <a:spcPts val="0"/>
              </a:spcAft>
              <a:defRPr/>
            </a:pPr>
            <a:r>
              <a:rPr lang="en-US" altLang="zh-CN" sz="3200" b="1" dirty="0" smtClean="0">
                <a:solidFill>
                  <a:srgbClr val="FF0000"/>
                </a:solidFill>
                <a:cs typeface="+mj-cs"/>
              </a:rPr>
              <a:t>2016</a:t>
            </a:r>
            <a:r>
              <a:rPr lang="zh-CN" altLang="en-US" sz="3200" b="1" dirty="0" smtClean="0">
                <a:solidFill>
                  <a:srgbClr val="FF0000"/>
                </a:solidFill>
                <a:cs typeface="+mj-cs"/>
              </a:rPr>
              <a:t>挠场和信息相互作用会议在莫斯科召开</a:t>
            </a:r>
            <a:endParaRPr lang="zh-CN" altLang="en-US" sz="3200" b="1" dirty="0">
              <a:solidFill>
                <a:srgbClr val="FF0000"/>
              </a:solidFill>
              <a:cs typeface="+mj-cs"/>
            </a:endParaRPr>
          </a:p>
        </p:txBody>
      </p:sp>
      <p:pic>
        <p:nvPicPr>
          <p:cNvPr id="4" name="内容占位符 3" descr="挠场和信息相互作用2016封面.JPG"/>
          <p:cNvPicPr>
            <a:picLocks noGrp="1" noChangeAspect="1"/>
          </p:cNvPicPr>
          <p:nvPr>
            <p:ph idx="1"/>
          </p:nvPr>
        </p:nvPicPr>
        <p:blipFill>
          <a:blip r:embed="rId2"/>
          <a:stretch>
            <a:fillRect/>
          </a:stretch>
        </p:blipFill>
        <p:spPr>
          <a:xfrm>
            <a:off x="428596" y="1214422"/>
            <a:ext cx="3757610" cy="5429264"/>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sz="2800" b="1" dirty="0" smtClean="0">
                <a:solidFill>
                  <a:srgbClr val="FFFF00"/>
                </a:solidFill>
                <a:cs typeface="+mj-cs"/>
              </a:rPr>
              <a:t>据称捷克帕夫利塔的特异能量发生器与</a:t>
            </a:r>
            <a:r>
              <a:rPr lang="zh-CN" altLang="en-US" sz="2800" b="1" dirty="0" smtClean="0">
                <a:solidFill>
                  <a:srgbClr val="FF0000"/>
                </a:solidFill>
                <a:cs typeface="+mj-cs"/>
              </a:rPr>
              <a:t>挠场</a:t>
            </a:r>
            <a:r>
              <a:rPr lang="zh-CN" altLang="en-US" sz="2800" b="1" dirty="0" smtClean="0">
                <a:solidFill>
                  <a:srgbClr val="FFFF00"/>
                </a:solidFill>
                <a:cs typeface="+mj-cs"/>
              </a:rPr>
              <a:t>有关</a:t>
            </a:r>
            <a:endParaRPr lang="zh-CN" altLang="en-US" sz="2800" b="1" dirty="0">
              <a:solidFill>
                <a:srgbClr val="FFFF00"/>
              </a:solidFill>
              <a:cs typeface="+mj-cs"/>
            </a:endParaRPr>
          </a:p>
        </p:txBody>
      </p:sp>
      <p:pic>
        <p:nvPicPr>
          <p:cNvPr id="29698" name="内容占位符 3" descr="LF801.jpg"/>
          <p:cNvPicPr>
            <a:picLocks noGrp="1" noChangeAspect="1"/>
          </p:cNvPicPr>
          <p:nvPr>
            <p:ph idx="1"/>
          </p:nvPr>
        </p:nvPicPr>
        <p:blipFill>
          <a:blip r:embed="rId2"/>
          <a:stretch>
            <a:fillRect/>
          </a:stretch>
        </p:blipFill>
        <p:spPr>
          <a:xfrm>
            <a:off x="3156758" y="3390784"/>
            <a:ext cx="3287684" cy="1359131"/>
          </a:xfrm>
        </p:spPr>
      </p:pic>
      <p:pic>
        <p:nvPicPr>
          <p:cNvPr id="29699" name="图片 4" descr="LF802.jpg"/>
          <p:cNvPicPr>
            <a:picLocks noChangeAspect="1"/>
          </p:cNvPicPr>
          <p:nvPr/>
        </p:nvPicPr>
        <p:blipFill>
          <a:blip r:embed="rId3"/>
          <a:srcRect/>
          <a:stretch>
            <a:fillRect/>
          </a:stretch>
        </p:blipFill>
        <p:spPr bwMode="auto">
          <a:xfrm>
            <a:off x="5429250" y="1571625"/>
            <a:ext cx="3281363" cy="3438525"/>
          </a:xfrm>
          <a:prstGeom prst="rect">
            <a:avLst/>
          </a:prstGeom>
          <a:noFill/>
          <a:ln w="9525">
            <a:noFill/>
            <a:miter lim="800000"/>
            <a:headEnd/>
            <a:tailEnd/>
          </a:ln>
        </p:spPr>
      </p:pic>
      <p:pic>
        <p:nvPicPr>
          <p:cNvPr id="29700" name="图片 5" descr="LF803.jpg"/>
          <p:cNvPicPr>
            <a:picLocks noChangeAspect="1"/>
          </p:cNvPicPr>
          <p:nvPr/>
        </p:nvPicPr>
        <p:blipFill>
          <a:blip r:embed="rId4"/>
          <a:srcRect/>
          <a:stretch>
            <a:fillRect/>
          </a:stretch>
        </p:blipFill>
        <p:spPr bwMode="auto">
          <a:xfrm>
            <a:off x="428625" y="1571625"/>
            <a:ext cx="5000625" cy="4733925"/>
          </a:xfrm>
          <a:prstGeom prst="rect">
            <a:avLst/>
          </a:prstGeom>
          <a:noFill/>
          <a:ln w="9525">
            <a:noFill/>
            <a:miter lim="800000"/>
            <a:headEnd/>
            <a:tailEnd/>
          </a:ln>
        </p:spPr>
      </p:pic>
      <p:sp>
        <p:nvSpPr>
          <p:cNvPr id="29701" name="TextBox 6"/>
          <p:cNvSpPr txBox="1">
            <a:spLocks noChangeArrowheads="1"/>
          </p:cNvSpPr>
          <p:nvPr/>
        </p:nvSpPr>
        <p:spPr bwMode="auto">
          <a:xfrm>
            <a:off x="1643063" y="4071938"/>
            <a:ext cx="3970337" cy="830262"/>
          </a:xfrm>
          <a:prstGeom prst="rect">
            <a:avLst/>
          </a:prstGeom>
          <a:noFill/>
          <a:ln w="9525">
            <a:noFill/>
            <a:miter lim="800000"/>
            <a:headEnd/>
            <a:tailEnd/>
          </a:ln>
        </p:spPr>
        <p:txBody>
          <a:bodyPr wrap="none">
            <a:spAutoFit/>
          </a:bodyPr>
          <a:lstStyle/>
          <a:p>
            <a:r>
              <a:rPr lang="zh-CN" altLang="en-US" sz="2400">
                <a:solidFill>
                  <a:srgbClr val="FF0000"/>
                </a:solidFill>
                <a:latin typeface="Corbel" pitchFamily="34" charset="0"/>
              </a:rPr>
              <a:t>愉快发生器、恐怖发生器、</a:t>
            </a:r>
            <a:endParaRPr lang="en-US" altLang="zh-CN" sz="2400">
              <a:solidFill>
                <a:srgbClr val="FF0000"/>
              </a:solidFill>
              <a:latin typeface="Corbel" pitchFamily="34" charset="0"/>
            </a:endParaRPr>
          </a:p>
          <a:p>
            <a:r>
              <a:rPr lang="zh-CN" altLang="en-US" sz="2400">
                <a:solidFill>
                  <a:srgbClr val="FF0000"/>
                </a:solidFill>
                <a:latin typeface="Corbel" pitchFamily="34" charset="0"/>
              </a:rPr>
              <a:t>量子管通环、木头变磁铁</a:t>
            </a:r>
            <a:r>
              <a:rPr lang="en-US" altLang="zh-CN" sz="2400">
                <a:solidFill>
                  <a:srgbClr val="FF0000"/>
                </a:solidFill>
                <a:latin typeface="Corbel" pitchFamily="34" charset="0"/>
              </a:rPr>
              <a:t>…..</a:t>
            </a:r>
            <a:endParaRPr lang="zh-CN" altLang="en-US" sz="2400">
              <a:solidFill>
                <a:srgbClr val="FF0000"/>
              </a:solidFill>
              <a:latin typeface="Corbel"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B0F0"/>
          </a:solidFill>
          <a:ln>
            <a:solidFill>
              <a:srgbClr val="FF000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zh-CN" altLang="en-US" b="1" dirty="0" smtClean="0">
                <a:ln w="12700">
                  <a:solidFill>
                    <a:schemeClr val="bg1"/>
                  </a:solidFill>
                  <a:prstDash val="solid"/>
                </a:ln>
                <a:solidFill>
                  <a:srgbClr val="FF0000"/>
                </a:solidFill>
                <a:effectLst>
                  <a:outerShdw blurRad="41275" dist="20320" dir="1800000" algn="tl" rotWithShape="0">
                    <a:srgbClr val="000000">
                      <a:alpha val="40000"/>
                    </a:srgbClr>
                  </a:outerShdw>
                </a:effectLst>
              </a:rPr>
              <a:t>在冶金工业有重要应用</a:t>
            </a:r>
            <a:endParaRPr lang="zh-CN" altLang="en-US" b="1" dirty="0">
              <a:ln w="12700">
                <a:solidFill>
                  <a:schemeClr val="bg1"/>
                </a:solidFill>
                <a:prstDash val="solid"/>
              </a:ln>
              <a:solidFill>
                <a:srgbClr val="FF0000"/>
              </a:solidFill>
              <a:effectLst>
                <a:outerShdw blurRad="41275" dist="20320" dir="1800000" algn="tl" rotWithShape="0">
                  <a:srgbClr val="000000">
                    <a:alpha val="40000"/>
                  </a:srgbClr>
                </a:outerShdw>
              </a:effectLst>
            </a:endParaRPr>
          </a:p>
        </p:txBody>
      </p:sp>
      <p:pic>
        <p:nvPicPr>
          <p:cNvPr id="30722" name="内容占位符 3" descr="LF821.jpg"/>
          <p:cNvPicPr>
            <a:picLocks noGrp="1" noChangeAspect="1"/>
          </p:cNvPicPr>
          <p:nvPr>
            <p:ph idx="1"/>
          </p:nvPr>
        </p:nvPicPr>
        <p:blipFill>
          <a:blip r:embed="rId2"/>
          <a:srcRect/>
          <a:stretch>
            <a:fillRect/>
          </a:stretch>
        </p:blipFill>
        <p:spPr>
          <a:xfrm>
            <a:off x="457200" y="3762375"/>
            <a:ext cx="185738" cy="201613"/>
          </a:xfrm>
        </p:spPr>
      </p:pic>
      <p:sp>
        <p:nvSpPr>
          <p:cNvPr id="30723" name="TextBox 4"/>
          <p:cNvSpPr txBox="1">
            <a:spLocks noChangeArrowheads="1"/>
          </p:cNvSpPr>
          <p:nvPr/>
        </p:nvSpPr>
        <p:spPr bwMode="auto">
          <a:xfrm>
            <a:off x="1071563" y="2571750"/>
            <a:ext cx="6643687" cy="1816100"/>
          </a:xfrm>
          <a:prstGeom prst="rect">
            <a:avLst/>
          </a:prstGeom>
          <a:noFill/>
          <a:ln w="9525">
            <a:noFill/>
            <a:miter lim="800000"/>
            <a:headEnd/>
            <a:tailEnd/>
          </a:ln>
        </p:spPr>
        <p:txBody>
          <a:bodyPr>
            <a:spAutoFit/>
          </a:bodyPr>
          <a:lstStyle/>
          <a:p>
            <a:r>
              <a:rPr lang="zh-CN" altLang="en-US" sz="2800">
                <a:solidFill>
                  <a:srgbClr val="FFFF00"/>
                </a:solidFill>
                <a:latin typeface="Corbel" pitchFamily="34" charset="0"/>
              </a:rPr>
              <a:t>据文献介绍挠场的环境可以大大改善和增强冶金材料的力学性能，韩国已经取得许多重要成果。航空发动机的寿命可能大幅改善，性能显著增强！！！</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1" fontAlgn="auto" hangingPunct="1">
              <a:spcAft>
                <a:spcPts val="0"/>
              </a:spcAft>
              <a:defRPr/>
            </a:pPr>
            <a:r>
              <a:rPr lang="zh-CN" altLang="en-US" b="1" dirty="0" smtClean="0">
                <a:solidFill>
                  <a:srgbClr val="FF0000"/>
                </a:solidFill>
                <a:cs typeface="+mj-cs"/>
              </a:rPr>
              <a:t>钱学森人体科学理论的指导和激励</a:t>
            </a:r>
            <a:endParaRPr lang="zh-CN" altLang="en-US" b="1" dirty="0">
              <a:solidFill>
                <a:srgbClr val="FF0000"/>
              </a:solidFill>
              <a:cs typeface="+mj-cs"/>
            </a:endParaRPr>
          </a:p>
        </p:txBody>
      </p:sp>
      <p:sp>
        <p:nvSpPr>
          <p:cNvPr id="3" name="内容占位符 2"/>
          <p:cNvSpPr>
            <a:spLocks noGrp="1"/>
          </p:cNvSpPr>
          <p:nvPr>
            <p:ph idx="1"/>
          </p:nvPr>
        </p:nvSpPr>
        <p:spPr/>
        <p:txBody>
          <a:bodyPr>
            <a:normAutofit fontScale="92500" lnSpcReduction="10000"/>
          </a:bodyPr>
          <a:lstStyle/>
          <a:p>
            <a:pPr marL="411480" eaLnBrk="1" fontAlgn="auto" hangingPunct="1">
              <a:spcAft>
                <a:spcPts val="0"/>
              </a:spcAft>
              <a:buFont typeface="Wingdings"/>
              <a:buChar char=""/>
              <a:defRPr/>
            </a:pPr>
            <a:r>
              <a:rPr lang="zh-CN" altLang="en-US" b="1" dirty="0" smtClean="0">
                <a:solidFill>
                  <a:srgbClr val="FFFF00"/>
                </a:solidFill>
              </a:rPr>
              <a:t>钱学森的“功能态”学说认为气功和特异功能也是一种功能态，像物理化学中的相空间按</a:t>
            </a:r>
            <a:r>
              <a:rPr lang="en-US" b="1" dirty="0" smtClean="0">
                <a:solidFill>
                  <a:srgbClr val="FFFF00"/>
                </a:solidFill>
              </a:rPr>
              <a:t>T</a:t>
            </a:r>
            <a:r>
              <a:rPr lang="zh-CN" altLang="en-US" b="1" dirty="0" smtClean="0">
                <a:solidFill>
                  <a:srgbClr val="FFFF00"/>
                </a:solidFill>
              </a:rPr>
              <a:t>、</a:t>
            </a:r>
            <a:r>
              <a:rPr lang="en-US" b="1" dirty="0" smtClean="0">
                <a:solidFill>
                  <a:srgbClr val="FFFF00"/>
                </a:solidFill>
              </a:rPr>
              <a:t>P</a:t>
            </a:r>
            <a:r>
              <a:rPr lang="zh-CN" altLang="en-US" b="1" dirty="0" smtClean="0">
                <a:solidFill>
                  <a:srgbClr val="FFFF00"/>
                </a:solidFill>
              </a:rPr>
              <a:t>、</a:t>
            </a:r>
            <a:r>
              <a:rPr lang="en-US" b="1" dirty="0" smtClean="0">
                <a:solidFill>
                  <a:srgbClr val="FFFF00"/>
                </a:solidFill>
              </a:rPr>
              <a:t>C</a:t>
            </a:r>
            <a:r>
              <a:rPr lang="zh-CN" altLang="en-US" b="1" dirty="0" smtClean="0">
                <a:solidFill>
                  <a:srgbClr val="FFFF00"/>
                </a:solidFill>
              </a:rPr>
              <a:t>划分类似，但人体功能态的划分会更复杂，不能只靠心率和呼吸，我猜测，广谱电磁波、心灵光子甚至挠场的发射模式和强度可能作为区分不同功能态的依据。多年来我们在功能人进行各种实验时尽可能加上光、电磁等各种物理量的检测，积累了大量数据和图形。心灵挠场发射的证据正是在仔细观察分析所得到的</a:t>
            </a:r>
            <a:r>
              <a:rPr lang="en-US" altLang="zh-CN" b="1" dirty="0" smtClean="0">
                <a:solidFill>
                  <a:srgbClr val="FFFF00"/>
                </a:solidFill>
              </a:rPr>
              <a:t>RS</a:t>
            </a:r>
            <a:r>
              <a:rPr lang="zh-CN" altLang="en-US" b="1" dirty="0" smtClean="0">
                <a:solidFill>
                  <a:srgbClr val="FFFF00"/>
                </a:solidFill>
              </a:rPr>
              <a:t>照片和意念摄影以及功能态的切身体验获得的</a:t>
            </a:r>
            <a:r>
              <a:rPr lang="en-US" altLang="zh-CN" b="1" dirty="0" smtClean="0">
                <a:solidFill>
                  <a:srgbClr val="FFFF00"/>
                </a:solidFill>
              </a:rPr>
              <a:t>……</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0000"/>
          </a:solidFill>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en-US" altLang="zh-CN" sz="6000" dirty="0" smtClean="0">
                <a:ln w="18415" cmpd="sng">
                  <a:solidFill>
                    <a:schemeClr val="bg1"/>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rPr>
              <a:t>2.</a:t>
            </a:r>
            <a:r>
              <a:rPr lang="zh-CN" altLang="en-US" sz="6000" dirty="0" smtClean="0">
                <a:ln w="18415" cmpd="sng">
                  <a:solidFill>
                    <a:schemeClr val="bg1"/>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rPr>
              <a:t>心灵挠场发现的过程</a:t>
            </a:r>
            <a:endParaRPr lang="zh-CN" altLang="en-US" sz="6000" b="1" dirty="0">
              <a:ln w="18415" cmpd="sng">
                <a:solidFill>
                  <a:schemeClr val="bg1"/>
                </a:solidFill>
                <a:prstDash val="solid"/>
              </a:ln>
              <a:solidFill>
                <a:srgbClr val="FFFF00"/>
              </a:solidFill>
              <a:effectLst>
                <a:outerShdw blurRad="25500" dist="23000" dir="7020000" algn="tl">
                  <a:srgbClr val="000000">
                    <a:alpha val="50000"/>
                  </a:srgbClr>
                </a:outerShdw>
              </a:effectLst>
              <a:latin typeface="华文新魏" pitchFamily="2" charset="-122"/>
              <a:ea typeface="华文新魏" pitchFamily="2" charset="-122"/>
            </a:endParaRPr>
          </a:p>
        </p:txBody>
      </p:sp>
      <p:sp>
        <p:nvSpPr>
          <p:cNvPr id="32770" name="内容占位符 2"/>
          <p:cNvSpPr>
            <a:spLocks noGrp="1"/>
          </p:cNvSpPr>
          <p:nvPr>
            <p:ph idx="1"/>
          </p:nvPr>
        </p:nvSpPr>
        <p:spPr>
          <a:xfrm>
            <a:off x="500063" y="2000250"/>
            <a:ext cx="8043862" cy="4525963"/>
          </a:xfrm>
        </p:spPr>
        <p:txBody>
          <a:bodyPr/>
          <a:lstStyle/>
          <a:p>
            <a:pPr eaLnBrk="1" hangingPunct="1">
              <a:buFont typeface="Wingdings" pitchFamily="2" charset="2"/>
              <a:buNone/>
            </a:pPr>
            <a:r>
              <a:rPr lang="zh-CN" altLang="en-US" sz="2400" b="1" smtClean="0">
                <a:solidFill>
                  <a:srgbClr val="FFFF00"/>
                </a:solidFill>
              </a:rPr>
              <a:t>      我们研究所在</a:t>
            </a:r>
            <a:r>
              <a:rPr lang="en-US" altLang="zh-CN" sz="2400" b="1" smtClean="0">
                <a:solidFill>
                  <a:srgbClr val="FFFF00"/>
                </a:solidFill>
              </a:rPr>
              <a:t>20</a:t>
            </a:r>
            <a:r>
              <a:rPr lang="zh-CN" altLang="en-US" sz="2400" b="1" smtClean="0">
                <a:solidFill>
                  <a:srgbClr val="FFFF00"/>
                </a:solidFill>
              </a:rPr>
              <a:t>余年的大量实践（</a:t>
            </a:r>
            <a:r>
              <a:rPr lang="en-US" altLang="zh-CN" sz="2400" b="1" smtClean="0">
                <a:solidFill>
                  <a:srgbClr val="FFFF00"/>
                </a:solidFill>
              </a:rPr>
              <a:t>9</a:t>
            </a:r>
            <a:r>
              <a:rPr lang="zh-CN" altLang="en-US" sz="2400" b="1" smtClean="0">
                <a:solidFill>
                  <a:srgbClr val="FFFF00"/>
                </a:solidFill>
              </a:rPr>
              <a:t>项验证性实验和</a:t>
            </a:r>
            <a:r>
              <a:rPr lang="en-US" altLang="zh-CN" sz="2400" b="1" smtClean="0">
                <a:solidFill>
                  <a:srgbClr val="FFFF00"/>
                </a:solidFill>
              </a:rPr>
              <a:t>12</a:t>
            </a:r>
            <a:r>
              <a:rPr lang="zh-CN" altLang="en-US" sz="2400" b="1" smtClean="0">
                <a:solidFill>
                  <a:srgbClr val="FFFF00"/>
                </a:solidFill>
              </a:rPr>
              <a:t>项创新性实验）确认：功能人在进入某种“专注冥想深层意识功能态”时</a:t>
            </a:r>
            <a:r>
              <a:rPr lang="zh-CN" altLang="en-US" sz="2400" b="1" smtClean="0">
                <a:solidFill>
                  <a:srgbClr val="FF0000"/>
                </a:solidFill>
              </a:rPr>
              <a:t>确实能发射出多种规格、能量和强度可观的已知和未知的能量</a:t>
            </a:r>
            <a:r>
              <a:rPr lang="en-US" altLang="zh-CN" sz="2400" b="1" smtClean="0">
                <a:solidFill>
                  <a:srgbClr val="FF0000"/>
                </a:solidFill>
              </a:rPr>
              <a:t>—</a:t>
            </a:r>
            <a:r>
              <a:rPr lang="zh-CN" altLang="en-US" sz="2400" b="1" smtClean="0">
                <a:solidFill>
                  <a:srgbClr val="FF0000"/>
                </a:solidFill>
              </a:rPr>
              <a:t>信息复合体、包括各种时</a:t>
            </a:r>
            <a:r>
              <a:rPr lang="en-US" altLang="zh-CN" sz="2400" b="1" smtClean="0">
                <a:solidFill>
                  <a:srgbClr val="FF0000"/>
                </a:solidFill>
              </a:rPr>
              <a:t>—</a:t>
            </a:r>
            <a:r>
              <a:rPr lang="zh-CN" altLang="en-US" sz="2400" b="1" smtClean="0">
                <a:solidFill>
                  <a:srgbClr val="FF0000"/>
                </a:solidFill>
              </a:rPr>
              <a:t>空尺度和结构的广域电磁辐射（包括广谱电磁波、紫外、可见光、红外、太赫芝波、涡旋场、标量波、生物光子），甚至暗物质</a:t>
            </a:r>
            <a:r>
              <a:rPr lang="en-US" altLang="zh-CN" sz="2400" b="1" smtClean="0">
                <a:solidFill>
                  <a:srgbClr val="FF0000"/>
                </a:solidFill>
              </a:rPr>
              <a:t>-</a:t>
            </a:r>
            <a:r>
              <a:rPr lang="zh-CN" altLang="en-US" sz="2400" b="1" smtClean="0">
                <a:solidFill>
                  <a:srgbClr val="FF0000"/>
                </a:solidFill>
              </a:rPr>
              <a:t>暗能量，从而产生各种神奇的物理、化学和生物效应，展现出各种神奇的人体特异功能。现仅就一般感光胶片</a:t>
            </a:r>
            <a:r>
              <a:rPr lang="zh-CN" altLang="en-US" sz="2400" b="1" smtClean="0">
                <a:solidFill>
                  <a:srgbClr val="FFFF00"/>
                </a:solidFill>
              </a:rPr>
              <a:t>（</a:t>
            </a:r>
            <a:r>
              <a:rPr lang="en-US" altLang="zh-CN" sz="2400" b="1" smtClean="0">
                <a:solidFill>
                  <a:srgbClr val="FFFF00"/>
                </a:solidFill>
              </a:rPr>
              <a:t>200nm-1000nm</a:t>
            </a:r>
            <a:r>
              <a:rPr lang="zh-CN" altLang="en-US" sz="2400" b="1" smtClean="0">
                <a:solidFill>
                  <a:srgbClr val="FFFF00"/>
                </a:solidFill>
              </a:rPr>
              <a:t>近紫外</a:t>
            </a:r>
            <a:r>
              <a:rPr lang="en-US" altLang="zh-CN" sz="2400" b="1" smtClean="0">
                <a:solidFill>
                  <a:srgbClr val="FFFF00"/>
                </a:solidFill>
              </a:rPr>
              <a:t>—</a:t>
            </a:r>
            <a:r>
              <a:rPr lang="zh-CN" altLang="en-US" sz="2400" b="1" smtClean="0">
                <a:solidFill>
                  <a:srgbClr val="FFFF00"/>
                </a:solidFill>
              </a:rPr>
              <a:t>可见光</a:t>
            </a:r>
            <a:r>
              <a:rPr lang="en-US" altLang="zh-CN" sz="2400" b="1" smtClean="0">
                <a:solidFill>
                  <a:srgbClr val="FFFF00"/>
                </a:solidFill>
              </a:rPr>
              <a:t>—</a:t>
            </a:r>
            <a:r>
              <a:rPr lang="zh-CN" altLang="en-US" sz="2400" b="1" smtClean="0">
                <a:solidFill>
                  <a:srgbClr val="FFFF00"/>
                </a:solidFill>
              </a:rPr>
              <a:t>近红外感光响应）获得的结果，看生物光子辐射的某些时空特性和挠场波发射</a:t>
            </a:r>
            <a:r>
              <a:rPr lang="zh-CN" altLang="en-US" sz="2000" b="1" smtClean="0">
                <a:solidFill>
                  <a:srgbClr val="FFFF00"/>
                </a:solidFill>
              </a:rPr>
              <a:t>的直观可靠证据。</a:t>
            </a:r>
            <a:endParaRPr lang="zh-CN" altLang="en-US" sz="2000" smtClean="0">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274638"/>
            <a:ext cx="8472518" cy="1143000"/>
          </a:xfrm>
        </p:spPr>
        <p:txBody>
          <a:bodyPr>
            <a:normAutofit/>
          </a:bodyPr>
          <a:lstStyle/>
          <a:p>
            <a:pPr eaLnBrk="1" fontAlgn="auto" hangingPunct="1">
              <a:spcAft>
                <a:spcPts val="0"/>
              </a:spcAft>
              <a:defRPr/>
            </a:pPr>
            <a:r>
              <a:rPr lang="zh-CN" altLang="en-US" b="1" dirty="0" smtClean="0">
                <a:ln w="18415" cmpd="sng">
                  <a:solidFill>
                    <a:srgbClr val="FFFFFF"/>
                  </a:solidFill>
                  <a:prstDash val="solid"/>
                </a:ln>
                <a:solidFill>
                  <a:srgbClr val="FF0000"/>
                </a:solidFill>
                <a:effectLst>
                  <a:outerShdw blurRad="63500" dir="3600000" algn="tl" rotWithShape="0">
                    <a:srgbClr val="000000">
                      <a:alpha val="70000"/>
                    </a:srgbClr>
                  </a:outerShdw>
                </a:effectLst>
                <a:cs typeface="+mj-cs"/>
              </a:rPr>
              <a:t>与心灵挠场发现关系密切的几项实验</a:t>
            </a:r>
            <a:endParaRPr lang="zh-CN" altLang="en-US" b="1" dirty="0">
              <a:ln w="18415" cmpd="sng">
                <a:solidFill>
                  <a:srgbClr val="FFFFFF"/>
                </a:solidFill>
                <a:prstDash val="solid"/>
              </a:ln>
              <a:solidFill>
                <a:srgbClr val="FF0000"/>
              </a:solidFill>
              <a:effectLst>
                <a:outerShdw blurRad="63500" dir="3600000" algn="tl" rotWithShape="0">
                  <a:srgbClr val="000000">
                    <a:alpha val="70000"/>
                  </a:srgbClr>
                </a:outerShdw>
              </a:effectLst>
              <a:cs typeface="+mj-cs"/>
            </a:endParaRPr>
          </a:p>
        </p:txBody>
      </p:sp>
      <p:sp>
        <p:nvSpPr>
          <p:cNvPr id="3" name="内容占位符 2"/>
          <p:cNvSpPr>
            <a:spLocks noGrp="1"/>
          </p:cNvSpPr>
          <p:nvPr>
            <p:ph idx="1"/>
          </p:nvPr>
        </p:nvSpPr>
        <p:spPr/>
        <p:txBody>
          <a:bodyPr>
            <a:normAutofit fontScale="92500"/>
          </a:bodyPr>
          <a:lstStyle/>
          <a:p>
            <a:pPr marL="411480" eaLnBrk="1" fontAlgn="auto" hangingPunct="1">
              <a:spcAft>
                <a:spcPts val="0"/>
              </a:spcAft>
              <a:buFont typeface="Wingdings"/>
              <a:buChar char=""/>
              <a:defRPr/>
            </a:pPr>
            <a:r>
              <a:rPr lang="en-US" altLang="zh-CN" sz="3600" b="1" dirty="0" smtClean="0">
                <a:solidFill>
                  <a:srgbClr val="FFFF00"/>
                </a:solidFill>
              </a:rPr>
              <a:t>1.</a:t>
            </a:r>
            <a:r>
              <a:rPr lang="zh-CN" altLang="en-US" sz="3600" b="1" dirty="0" smtClean="0">
                <a:solidFill>
                  <a:srgbClr val="FFFF00"/>
                </a:solidFill>
              </a:rPr>
              <a:t>功能态下常规光子辐射强度的检测；</a:t>
            </a:r>
            <a:endParaRPr lang="en-US" altLang="zh-CN" sz="3600" b="1" dirty="0" smtClean="0">
              <a:solidFill>
                <a:srgbClr val="FFFF00"/>
              </a:solidFill>
            </a:endParaRPr>
          </a:p>
          <a:p>
            <a:pPr marL="411480" eaLnBrk="1" fontAlgn="auto" hangingPunct="1">
              <a:spcAft>
                <a:spcPts val="0"/>
              </a:spcAft>
              <a:buFont typeface="Wingdings"/>
              <a:buChar char=""/>
              <a:defRPr/>
            </a:pPr>
            <a:r>
              <a:rPr lang="en-US" altLang="zh-CN" sz="3600" b="1" dirty="0" smtClean="0">
                <a:solidFill>
                  <a:srgbClr val="FFFF00"/>
                </a:solidFill>
              </a:rPr>
              <a:t>2.</a:t>
            </a:r>
            <a:r>
              <a:rPr lang="zh-CN" altLang="en-US" sz="3600" b="1" dirty="0" smtClean="0">
                <a:solidFill>
                  <a:srgbClr val="FFFF00"/>
                </a:solidFill>
              </a:rPr>
              <a:t>功能态下自然光子辐射的检测：</a:t>
            </a:r>
            <a:r>
              <a:rPr lang="en-US" altLang="zh-CN" sz="3600" b="1" dirty="0" smtClean="0">
                <a:solidFill>
                  <a:srgbClr val="FFFF00"/>
                </a:solidFill>
              </a:rPr>
              <a:t>RS</a:t>
            </a:r>
            <a:r>
              <a:rPr lang="zh-CN" altLang="en-US" sz="3600" b="1" dirty="0" smtClean="0">
                <a:solidFill>
                  <a:srgbClr val="FFFF00"/>
                </a:solidFill>
              </a:rPr>
              <a:t>摄影术；</a:t>
            </a:r>
            <a:endParaRPr lang="en-US" altLang="zh-CN" sz="3600" b="1" dirty="0" smtClean="0">
              <a:solidFill>
                <a:srgbClr val="FFFF00"/>
              </a:solidFill>
            </a:endParaRPr>
          </a:p>
          <a:p>
            <a:pPr marL="411480" eaLnBrk="1" fontAlgn="auto" hangingPunct="1">
              <a:spcAft>
                <a:spcPts val="0"/>
              </a:spcAft>
              <a:buFont typeface="Wingdings"/>
              <a:buChar char=""/>
              <a:defRPr/>
            </a:pPr>
            <a:r>
              <a:rPr lang="en-US" altLang="zh-CN" sz="3600" b="1" dirty="0" smtClean="0">
                <a:solidFill>
                  <a:srgbClr val="FFFF00"/>
                </a:solidFill>
              </a:rPr>
              <a:t>3.</a:t>
            </a:r>
            <a:r>
              <a:rPr lang="zh-CN" altLang="en-US" sz="3600" b="1" dirty="0" smtClean="0">
                <a:solidFill>
                  <a:srgbClr val="FFFF00"/>
                </a:solidFill>
              </a:rPr>
              <a:t>功能态下选择目标实现“意念摄影”；</a:t>
            </a:r>
            <a:endParaRPr lang="en-US" altLang="zh-CN" sz="3600" b="1" dirty="0" smtClean="0">
              <a:solidFill>
                <a:srgbClr val="FFFF00"/>
              </a:solidFill>
            </a:endParaRPr>
          </a:p>
          <a:p>
            <a:pPr marL="411480" eaLnBrk="1" fontAlgn="auto" hangingPunct="1">
              <a:spcAft>
                <a:spcPts val="0"/>
              </a:spcAft>
              <a:buFont typeface="Wingdings"/>
              <a:buChar char=""/>
              <a:defRPr/>
            </a:pPr>
            <a:r>
              <a:rPr lang="en-US" altLang="zh-CN" sz="3600" b="1" dirty="0" smtClean="0">
                <a:solidFill>
                  <a:srgbClr val="FFFF00"/>
                </a:solidFill>
              </a:rPr>
              <a:t>4.</a:t>
            </a:r>
            <a:r>
              <a:rPr lang="zh-CN" altLang="en-US" sz="3600" b="1" dirty="0" smtClean="0">
                <a:solidFill>
                  <a:srgbClr val="FFFF00"/>
                </a:solidFill>
              </a:rPr>
              <a:t>功能态下离体光子辐射致动实验；</a:t>
            </a:r>
            <a:endParaRPr lang="en-US" altLang="zh-CN" sz="3600" b="1" dirty="0" smtClean="0">
              <a:solidFill>
                <a:srgbClr val="FFFF00"/>
              </a:solidFill>
            </a:endParaRPr>
          </a:p>
          <a:p>
            <a:pPr marL="411480" eaLnBrk="1" fontAlgn="auto" hangingPunct="1">
              <a:spcAft>
                <a:spcPts val="0"/>
              </a:spcAft>
              <a:buFont typeface="Wingdings"/>
              <a:buChar char=""/>
              <a:defRPr/>
            </a:pPr>
            <a:r>
              <a:rPr lang="en-US" altLang="zh-CN" sz="3600" b="1" dirty="0" smtClean="0">
                <a:solidFill>
                  <a:srgbClr val="FFFF00"/>
                </a:solidFill>
              </a:rPr>
              <a:t>5.</a:t>
            </a:r>
            <a:r>
              <a:rPr lang="zh-CN" altLang="en-US" sz="3600" b="1" dirty="0" smtClean="0">
                <a:solidFill>
                  <a:srgbClr val="FFFF00"/>
                </a:solidFill>
              </a:rPr>
              <a:t>功能态下一系列“意识生物工程试验”</a:t>
            </a:r>
            <a:r>
              <a:rPr lang="zh-CN" altLang="en-US" dirty="0" smtClean="0"/>
              <a:t>；</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ctrTitle"/>
          </p:nvPr>
        </p:nvSpPr>
        <p:spPr>
          <a:xfrm>
            <a:off x="1500166" y="785794"/>
            <a:ext cx="6286544" cy="857256"/>
          </a:xfrm>
          <a:solidFill>
            <a:srgbClr val="00B0F0"/>
          </a:solidFill>
          <a:ln w="38100">
            <a:solidFill>
              <a:srgbClr val="FF000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zh-CN" altLang="en-US" sz="4400" dirty="0" smtClean="0">
                <a:ln w="12700">
                  <a:solidFill>
                    <a:srgbClr val="002060"/>
                  </a:solidFill>
                  <a:prstDash val="solid"/>
                </a:ln>
                <a:solidFill>
                  <a:srgbClr val="FF0000"/>
                </a:solidFill>
                <a:effectLst>
                  <a:outerShdw blurRad="41275" dist="20320" dir="1800000" algn="tl" rotWithShape="0">
                    <a:srgbClr val="000000">
                      <a:alpha val="40000"/>
                    </a:srgbClr>
                  </a:outerShdw>
                </a:effectLst>
                <a:latin typeface="华文新魏" pitchFamily="2" charset="-122"/>
                <a:ea typeface="华文新魏" pitchFamily="2" charset="-122"/>
              </a:rPr>
              <a:t>心灵螺纹场</a:t>
            </a:r>
            <a:r>
              <a:rPr lang="en-US" altLang="zh-CN" sz="4400" dirty="0" smtClean="0">
                <a:ln w="12700">
                  <a:solidFill>
                    <a:srgbClr val="002060"/>
                  </a:solidFill>
                  <a:prstDash val="solid"/>
                </a:ln>
                <a:solidFill>
                  <a:srgbClr val="FF0000"/>
                </a:solidFill>
                <a:effectLst>
                  <a:outerShdw blurRad="41275" dist="20320" dir="1800000" algn="tl" rotWithShape="0">
                    <a:srgbClr val="000000">
                      <a:alpha val="40000"/>
                    </a:srgbClr>
                  </a:outerShdw>
                </a:effectLst>
                <a:latin typeface="华文新魏" pitchFamily="2" charset="-122"/>
                <a:ea typeface="华文新魏" pitchFamily="2" charset="-122"/>
              </a:rPr>
              <a:t>(</a:t>
            </a:r>
            <a:r>
              <a:rPr lang="zh-CN" altLang="en-US" sz="4400" dirty="0" smtClean="0">
                <a:ln w="12700">
                  <a:solidFill>
                    <a:srgbClr val="002060"/>
                  </a:solidFill>
                  <a:prstDash val="solid"/>
                </a:ln>
                <a:solidFill>
                  <a:srgbClr val="FF0000"/>
                </a:solidFill>
                <a:effectLst>
                  <a:outerShdw blurRad="41275" dist="20320" dir="1800000" algn="tl" rotWithShape="0">
                    <a:srgbClr val="000000">
                      <a:alpha val="40000"/>
                    </a:srgbClr>
                  </a:outerShdw>
                </a:effectLst>
                <a:latin typeface="华文新魏" pitchFamily="2" charset="-122"/>
                <a:ea typeface="华文新魏" pitchFamily="2" charset="-122"/>
              </a:rPr>
              <a:t>挠场</a:t>
            </a:r>
            <a:r>
              <a:rPr lang="en-US" altLang="zh-CN" sz="4400" dirty="0" smtClean="0">
                <a:ln w="12700">
                  <a:solidFill>
                    <a:srgbClr val="002060"/>
                  </a:solidFill>
                  <a:prstDash val="solid"/>
                </a:ln>
                <a:solidFill>
                  <a:srgbClr val="FF0000"/>
                </a:solidFill>
                <a:effectLst>
                  <a:outerShdw blurRad="41275" dist="20320" dir="1800000" algn="tl" rotWithShape="0">
                    <a:srgbClr val="000000">
                      <a:alpha val="40000"/>
                    </a:srgbClr>
                  </a:outerShdw>
                </a:effectLst>
                <a:latin typeface="华文新魏" pitchFamily="2" charset="-122"/>
                <a:ea typeface="华文新魏" pitchFamily="2" charset="-122"/>
              </a:rPr>
              <a:t>)</a:t>
            </a:r>
            <a:r>
              <a:rPr lang="zh-CN" altLang="en-US" sz="4400" dirty="0" smtClean="0">
                <a:ln w="12700">
                  <a:solidFill>
                    <a:srgbClr val="002060"/>
                  </a:solidFill>
                  <a:prstDash val="solid"/>
                </a:ln>
                <a:solidFill>
                  <a:srgbClr val="FFFF00"/>
                </a:solidFill>
                <a:effectLst>
                  <a:outerShdw blurRad="41275" dist="20320" dir="1800000" algn="tl" rotWithShape="0">
                    <a:srgbClr val="000000">
                      <a:alpha val="40000"/>
                    </a:srgbClr>
                  </a:outerShdw>
                </a:effectLst>
                <a:latin typeface="华文新魏" pitchFamily="2" charset="-122"/>
                <a:ea typeface="华文新魏" pitchFamily="2" charset="-122"/>
              </a:rPr>
              <a:t>的发现</a:t>
            </a:r>
            <a:endParaRPr lang="zh-CN" altLang="en-US" sz="4400" dirty="0">
              <a:ln w="12700">
                <a:solidFill>
                  <a:srgbClr val="002060"/>
                </a:solidFill>
                <a:prstDash val="solid"/>
              </a:ln>
              <a:solidFill>
                <a:srgbClr val="FFFF00"/>
              </a:solidFill>
              <a:effectLst>
                <a:outerShdw blurRad="41275" dist="20320" dir="1800000" algn="tl" rotWithShape="0">
                  <a:srgbClr val="000000">
                    <a:alpha val="40000"/>
                  </a:srgbClr>
                </a:outerShdw>
              </a:effectLst>
              <a:latin typeface="华文新魏" pitchFamily="2" charset="-122"/>
              <a:ea typeface="华文新魏" pitchFamily="2" charset="-122"/>
            </a:endParaRPr>
          </a:p>
        </p:txBody>
      </p:sp>
      <p:sp>
        <p:nvSpPr>
          <p:cNvPr id="15362" name="副标题 2"/>
          <p:cNvSpPr>
            <a:spLocks noGrp="1"/>
          </p:cNvSpPr>
          <p:nvPr>
            <p:ph type="subTitle" idx="1"/>
          </p:nvPr>
        </p:nvSpPr>
        <p:spPr>
          <a:xfrm>
            <a:off x="1371600" y="3886200"/>
            <a:ext cx="6629400" cy="685800"/>
          </a:xfrm>
        </p:spPr>
        <p:txBody>
          <a:bodyPr/>
          <a:lstStyle/>
          <a:p>
            <a:pPr eaLnBrk="1" hangingPunct="1">
              <a:spcBef>
                <a:spcPct val="0"/>
              </a:spcBef>
            </a:pPr>
            <a:r>
              <a:rPr lang="zh-CN" altLang="en-US" sz="2800" b="1" smtClean="0">
                <a:solidFill>
                  <a:srgbClr val="FFFF00"/>
                </a:solidFill>
              </a:rPr>
              <a:t>功能态下生命信息超时空传递的重要媒介</a:t>
            </a:r>
            <a:endParaRPr lang="zh-CN" altLang="en-US" sz="2800" smtClean="0"/>
          </a:p>
        </p:txBody>
      </p:sp>
      <p:sp>
        <p:nvSpPr>
          <p:cNvPr id="15363" name="TextBox 3"/>
          <p:cNvSpPr txBox="1">
            <a:spLocks noChangeArrowheads="1"/>
          </p:cNvSpPr>
          <p:nvPr/>
        </p:nvSpPr>
        <p:spPr bwMode="auto">
          <a:xfrm>
            <a:off x="3357563" y="2571750"/>
            <a:ext cx="2500312" cy="400050"/>
          </a:xfrm>
          <a:prstGeom prst="rect">
            <a:avLst/>
          </a:prstGeom>
          <a:noFill/>
          <a:ln w="9525">
            <a:noFill/>
            <a:miter lim="800000"/>
            <a:headEnd/>
            <a:tailEnd/>
          </a:ln>
        </p:spPr>
        <p:txBody>
          <a:bodyPr>
            <a:spAutoFit/>
          </a:bodyPr>
          <a:lstStyle/>
          <a:p>
            <a:r>
              <a:rPr lang="en-US" altLang="zh-CN" sz="2000">
                <a:solidFill>
                  <a:srgbClr val="FFFF00"/>
                </a:solidFill>
                <a:latin typeface="Corbel" pitchFamily="34" charset="0"/>
              </a:rPr>
              <a:t>IPQE</a:t>
            </a:r>
            <a:r>
              <a:rPr lang="zh-CN" altLang="en-US" sz="2000">
                <a:solidFill>
                  <a:srgbClr val="FFFF00"/>
                </a:solidFill>
                <a:latin typeface="Corbel" pitchFamily="34" charset="0"/>
              </a:rPr>
              <a:t>研究所 沈今川  </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2938" y="220663"/>
            <a:ext cx="8359775" cy="647700"/>
          </a:xfrm>
          <a:gradFill rotWithShape="0">
            <a:gsLst>
              <a:gs pos="0">
                <a:schemeClr val="bg2"/>
              </a:gs>
              <a:gs pos="100000">
                <a:schemeClr val="bg2"/>
              </a:gs>
              <a:gs pos="50000">
                <a:srgbClr val="5B5BFF"/>
              </a:gs>
            </a:gsLst>
            <a:lin ang="5400000" scaled="0"/>
          </a:gradFill>
          <a:ln w="76200" cmpd="thickThin">
            <a:solidFill>
              <a:srgbClr val="4836F8"/>
            </a:solidFill>
          </a:ln>
        </p:spPr>
        <p:txBody>
          <a:bodyPr wrap="square" lIns="0" tIns="72000" rIns="0" bIns="0" numCol="1" anchor="ctr" anchorCtr="1" compatLnSpc="1">
            <a:prstTxWarp prst="textNoShape">
              <a:avLst/>
            </a:prstTxWarp>
          </a:bodyPr>
          <a:lstStyle/>
          <a:p>
            <a:pPr marR="0" eaLnBrk="1" hangingPunct="1">
              <a:lnSpc>
                <a:spcPct val="85000"/>
              </a:lnSpc>
              <a:defRPr/>
            </a:pPr>
            <a:r>
              <a:rPr lang="zh-CN" altLang="en-US" sz="3000" cap="none" smtClean="0">
                <a:solidFill>
                  <a:srgbClr val="FF0000"/>
                </a:solidFill>
                <a:effectLst>
                  <a:outerShdw blurRad="38100" dist="38100" dir="2700000" algn="tl">
                    <a:srgbClr val="000000"/>
                  </a:outerShdw>
                </a:effectLst>
                <a:latin typeface="Baskerville Old Face"/>
                <a:ea typeface="黑体" pitchFamily="2" charset="-122"/>
              </a:rPr>
              <a:t>功能态下生物光子辐射检测，强度增加</a:t>
            </a:r>
            <a:r>
              <a:rPr lang="en-US" altLang="zh-CN" sz="3000" cap="none" smtClean="0">
                <a:solidFill>
                  <a:srgbClr val="FF0000"/>
                </a:solidFill>
                <a:effectLst>
                  <a:outerShdw blurRad="38100" dist="38100" dir="2700000" algn="tl">
                    <a:srgbClr val="000000"/>
                  </a:outerShdw>
                </a:effectLst>
                <a:latin typeface="Baskerville Old Face"/>
                <a:ea typeface="黑体" pitchFamily="2" charset="-122"/>
              </a:rPr>
              <a:t>1500</a:t>
            </a:r>
            <a:r>
              <a:rPr lang="zh-CN" altLang="en-US" sz="3000" cap="none" smtClean="0">
                <a:solidFill>
                  <a:srgbClr val="FF0000"/>
                </a:solidFill>
                <a:effectLst>
                  <a:outerShdw blurRad="38100" dist="38100" dir="2700000" algn="tl">
                    <a:srgbClr val="000000"/>
                  </a:outerShdw>
                </a:effectLst>
                <a:latin typeface="Baskerville Old Face"/>
                <a:ea typeface="黑体" pitchFamily="2" charset="-122"/>
              </a:rPr>
              <a:t>倍</a:t>
            </a:r>
          </a:p>
        </p:txBody>
      </p:sp>
      <p:sp>
        <p:nvSpPr>
          <p:cNvPr id="7171" name="副标题 2"/>
          <p:cNvSpPr>
            <a:spLocks noGrp="1"/>
          </p:cNvSpPr>
          <p:nvPr>
            <p:ph type="subTitle" idx="1"/>
          </p:nvPr>
        </p:nvSpPr>
        <p:spPr>
          <a:xfrm>
            <a:off x="714375" y="5688013"/>
            <a:ext cx="7643813" cy="909637"/>
          </a:xfrm>
        </p:spPr>
        <p:txBody>
          <a:bodyPr lIns="0" tIns="0" rIns="0" bIns="0" anchor="t">
            <a:noAutofit/>
          </a:bodyPr>
          <a:lstStyle/>
          <a:p>
            <a:pPr eaLnBrk="1" fontAlgn="auto" hangingPunct="1">
              <a:spcAft>
                <a:spcPts val="0"/>
              </a:spcAft>
              <a:buFont typeface="Wingdings"/>
              <a:buNone/>
              <a:defRPr/>
            </a:pPr>
            <a:r>
              <a:rPr lang="zh-CN" altLang="en-US" sz="2800" b="1" dirty="0" smtClean="0">
                <a:solidFill>
                  <a:srgbClr val="FFFF00"/>
                </a:solidFill>
                <a:effectLst>
                  <a:outerShdw blurRad="38100" dist="38100" dir="2700000" algn="tl">
                    <a:srgbClr val="000000"/>
                  </a:outerShdw>
                </a:effectLst>
                <a:cs typeface="Times New Roman" pitchFamily="18" charset="0"/>
              </a:rPr>
              <a:t>        在解放军空军总医院，8次成功实验，强度超过</a:t>
            </a:r>
            <a:r>
              <a:rPr lang="en-US" altLang="zh-CN" sz="2800" b="1" dirty="0" smtClean="0">
                <a:solidFill>
                  <a:srgbClr val="FFFF00"/>
                </a:solidFill>
                <a:effectLst>
                  <a:outerShdw blurRad="38100" dist="38100" dir="2700000" algn="tl">
                    <a:srgbClr val="000000"/>
                  </a:outerShdw>
                </a:effectLst>
                <a:cs typeface="Times New Roman" pitchFamily="18" charset="0"/>
              </a:rPr>
              <a:t> 10000 cps </a:t>
            </a:r>
            <a:r>
              <a:rPr lang="zh-CN" altLang="en-US" sz="2800" b="1" dirty="0" smtClean="0">
                <a:solidFill>
                  <a:srgbClr val="FFFF00"/>
                </a:solidFill>
                <a:effectLst>
                  <a:outerShdw blurRad="38100" dist="38100" dir="2700000" algn="tl">
                    <a:srgbClr val="000000"/>
                  </a:outerShdw>
                </a:effectLst>
                <a:cs typeface="Times New Roman" pitchFamily="18" charset="0"/>
              </a:rPr>
              <a:t>。右侧:刘亚宁教授</a:t>
            </a:r>
          </a:p>
        </p:txBody>
      </p:sp>
      <p:pic>
        <p:nvPicPr>
          <p:cNvPr id="7" name="Picture 4" descr="res73"/>
          <p:cNvPicPr>
            <a:picLocks noChangeAspect="1" noChangeArrowheads="1"/>
          </p:cNvPicPr>
          <p:nvPr/>
        </p:nvPicPr>
        <p:blipFill>
          <a:blip r:embed="rId2"/>
          <a:srcRect l="12151" r="14128"/>
          <a:stretch>
            <a:fillRect/>
          </a:stretch>
        </p:blipFill>
        <p:spPr bwMode="auto">
          <a:xfrm>
            <a:off x="1214414" y="2000240"/>
            <a:ext cx="2600318" cy="2597150"/>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5" descr="res643"/>
          <p:cNvPicPr>
            <a:picLocks noChangeAspect="1" noChangeArrowheads="1"/>
          </p:cNvPicPr>
          <p:nvPr/>
        </p:nvPicPr>
        <p:blipFill>
          <a:blip r:embed="rId3"/>
          <a:srcRect l="10704" t="3960" r="3630" b="5130"/>
          <a:stretch>
            <a:fillRect/>
          </a:stretch>
        </p:blipFill>
        <p:spPr bwMode="auto">
          <a:xfrm>
            <a:off x="4071934" y="1285860"/>
            <a:ext cx="3897313" cy="4125912"/>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0-#ppt_w/2"/>
                                          </p:val>
                                        </p:tav>
                                        <p:tav tm="100000">
                                          <p:val>
                                            <p:strVal val="#ppt_x"/>
                                          </p:val>
                                        </p:tav>
                                      </p:tavLst>
                                    </p:anim>
                                    <p:anim calcmode="lin" valueType="num">
                                      <p:cBhvr additive="base">
                                        <p:cTn id="8" dur="500" fill="hold"/>
                                        <p:tgtEl>
                                          <p:spTgt spid="7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zh-CN" altLang="en-US" b="1" dirty="0" smtClean="0">
                <a:solidFill>
                  <a:srgbClr val="FFFF00"/>
                </a:solidFill>
                <a:cs typeface="+mj-cs"/>
              </a:rPr>
              <a:t>自己设计制作的屏蔽诱导舱之一</a:t>
            </a:r>
            <a:endParaRPr lang="zh-CN" altLang="en-US" b="1" dirty="0">
              <a:solidFill>
                <a:srgbClr val="FFFF00"/>
              </a:solidFill>
              <a:cs typeface="+mj-cs"/>
            </a:endParaRPr>
          </a:p>
        </p:txBody>
      </p:sp>
      <p:pic>
        <p:nvPicPr>
          <p:cNvPr id="6" name="图片 5" descr="屏蔽舱.JPG"/>
          <p:cNvPicPr>
            <a:picLocks noChangeAspect="1"/>
          </p:cNvPicPr>
          <p:nvPr/>
        </p:nvPicPr>
        <p:blipFill>
          <a:blip r:embed="rId2" cstate="print"/>
          <a:stretch>
            <a:fillRect/>
          </a:stretch>
        </p:blipFill>
        <p:spPr>
          <a:xfrm>
            <a:off x="1214414" y="1785925"/>
            <a:ext cx="7000924" cy="4357719"/>
          </a:xfrm>
          <a:prstGeom prst="rect">
            <a:avLst/>
          </a:prstGeom>
          <a:solidFill>
            <a:srgbClr val="FFFFFF">
              <a:shade val="85000"/>
            </a:srgbClr>
          </a:solidFill>
          <a:ln w="88900" cap="sq">
            <a:solidFill>
              <a:srgbClr val="00B0F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7950" y="220663"/>
            <a:ext cx="8856663" cy="831850"/>
          </a:xfrm>
          <a:ln w="76200" cmpd="thickThin"/>
        </p:spPr>
        <p:txBody>
          <a:bodyPr wrap="square" lIns="0" tIns="72000" rIns="0" bIns="0" numCol="1" anchorCtr="1" compatLnSpc="1">
            <a:prstTxWarp prst="textNoShape">
              <a:avLst/>
            </a:prstTxWarp>
            <a:normAutofit/>
          </a:bodyPr>
          <a:lstStyle/>
          <a:p>
            <a:pPr marR="0" eaLnBrk="1" hangingPunct="1">
              <a:lnSpc>
                <a:spcPct val="85000"/>
              </a:lnSpc>
              <a:defRPr/>
            </a:pPr>
            <a:r>
              <a:rPr lang="en-US" altLang="zh-CN" cap="none" smtClean="0">
                <a:solidFill>
                  <a:srgbClr val="FFFF00"/>
                </a:solidFill>
                <a:effectLst>
                  <a:outerShdw blurRad="38100" dist="38100" dir="2700000" algn="tl">
                    <a:srgbClr val="FFFFFF"/>
                  </a:outerShdw>
                </a:effectLst>
                <a:cs typeface="Times New Roman" pitchFamily="18" charset="0"/>
              </a:rPr>
              <a:t>2013</a:t>
            </a:r>
            <a:r>
              <a:rPr lang="zh-CN" altLang="en-US" cap="none" smtClean="0">
                <a:solidFill>
                  <a:srgbClr val="FFFF00"/>
                </a:solidFill>
                <a:effectLst>
                  <a:outerShdw blurRad="38100" dist="38100" dir="2700000" algn="tl">
                    <a:srgbClr val="FFFFFF"/>
                  </a:outerShdw>
                </a:effectLst>
                <a:cs typeface="Times New Roman" pitchFamily="18" charset="0"/>
              </a:rPr>
              <a:t>年在光电磁屏蔽室内的新实验</a:t>
            </a:r>
          </a:p>
        </p:txBody>
      </p:sp>
      <p:sp>
        <p:nvSpPr>
          <p:cNvPr id="7171" name="副标题 2"/>
          <p:cNvSpPr>
            <a:spLocks noGrp="1"/>
          </p:cNvSpPr>
          <p:nvPr>
            <p:ph type="subTitle" idx="1"/>
          </p:nvPr>
        </p:nvSpPr>
        <p:spPr>
          <a:xfrm>
            <a:off x="179388" y="5688013"/>
            <a:ext cx="8785225" cy="909637"/>
          </a:xfrm>
        </p:spPr>
        <p:txBody>
          <a:bodyPr lIns="0" tIns="0" rIns="0" bIns="0">
            <a:normAutofit/>
          </a:bodyPr>
          <a:lstStyle/>
          <a:p>
            <a:pPr eaLnBrk="1" fontAlgn="auto" hangingPunct="1">
              <a:spcAft>
                <a:spcPts val="0"/>
              </a:spcAft>
              <a:defRPr/>
            </a:pPr>
            <a:endParaRPr lang="zh-CN" altLang="en-US" sz="2800" b="1" smtClean="0">
              <a:solidFill>
                <a:srgbClr val="FFFF00"/>
              </a:solidFill>
              <a:effectLst>
                <a:outerShdw blurRad="38100" dist="38100" dir="2700000" algn="tl">
                  <a:srgbClr val="000000"/>
                </a:outerShdw>
              </a:effectLst>
              <a:cs typeface="Times New Roman" pitchFamily="18" charset="0"/>
            </a:endParaRPr>
          </a:p>
        </p:txBody>
      </p:sp>
      <p:pic>
        <p:nvPicPr>
          <p:cNvPr id="36867" name="Picture 9" descr="guangzi-a"/>
          <p:cNvPicPr>
            <a:picLocks noChangeAspect="1" noChangeArrowheads="1"/>
          </p:cNvPicPr>
          <p:nvPr/>
        </p:nvPicPr>
        <p:blipFill>
          <a:blip r:embed="rId2"/>
          <a:srcRect/>
          <a:stretch>
            <a:fillRect/>
          </a:stretch>
        </p:blipFill>
        <p:spPr bwMode="auto">
          <a:xfrm>
            <a:off x="4859338" y="4508500"/>
            <a:ext cx="4008437" cy="2170113"/>
          </a:xfrm>
          <a:prstGeom prst="rect">
            <a:avLst/>
          </a:prstGeom>
          <a:noFill/>
          <a:ln w="38100">
            <a:solidFill>
              <a:schemeClr val="hlink"/>
            </a:solidFill>
            <a:miter lim="800000"/>
            <a:headEnd/>
            <a:tailEnd/>
          </a:ln>
        </p:spPr>
      </p:pic>
      <p:pic>
        <p:nvPicPr>
          <p:cNvPr id="36868" name="Picture 10" descr="guangzi-B"/>
          <p:cNvPicPr>
            <a:picLocks noChangeAspect="1" noChangeArrowheads="1"/>
          </p:cNvPicPr>
          <p:nvPr/>
        </p:nvPicPr>
        <p:blipFill>
          <a:blip r:embed="rId3"/>
          <a:srcRect/>
          <a:stretch>
            <a:fillRect/>
          </a:stretch>
        </p:blipFill>
        <p:spPr bwMode="auto">
          <a:xfrm>
            <a:off x="539750" y="4508500"/>
            <a:ext cx="4176713" cy="2170113"/>
          </a:xfrm>
          <a:prstGeom prst="rect">
            <a:avLst/>
          </a:prstGeom>
          <a:noFill/>
          <a:ln w="38100">
            <a:solidFill>
              <a:srgbClr val="FF0000"/>
            </a:solidFill>
            <a:miter lim="800000"/>
            <a:headEnd/>
            <a:tailEnd/>
          </a:ln>
        </p:spPr>
      </p:pic>
      <p:pic>
        <p:nvPicPr>
          <p:cNvPr id="36869" name="Picture 12" descr="SCL20130322巨峰1-2"/>
          <p:cNvPicPr>
            <a:picLocks noChangeAspect="1" noChangeArrowheads="1"/>
          </p:cNvPicPr>
          <p:nvPr/>
        </p:nvPicPr>
        <p:blipFill>
          <a:blip r:embed="rId4"/>
          <a:srcRect/>
          <a:stretch>
            <a:fillRect/>
          </a:stretch>
        </p:blipFill>
        <p:spPr bwMode="auto">
          <a:xfrm>
            <a:off x="4643438" y="1268413"/>
            <a:ext cx="4248150" cy="3024187"/>
          </a:xfrm>
          <a:prstGeom prst="rect">
            <a:avLst/>
          </a:prstGeom>
          <a:noFill/>
          <a:ln w="38100">
            <a:solidFill>
              <a:schemeClr val="hlink"/>
            </a:solidFill>
            <a:miter lim="800000"/>
            <a:headEnd/>
            <a:tailEnd/>
          </a:ln>
        </p:spPr>
      </p:pic>
      <p:pic>
        <p:nvPicPr>
          <p:cNvPr id="36870" name="Picture 13"/>
          <p:cNvPicPr>
            <a:picLocks noChangeAspect="1" noChangeArrowheads="1"/>
          </p:cNvPicPr>
          <p:nvPr/>
        </p:nvPicPr>
        <p:blipFill>
          <a:blip r:embed="rId5"/>
          <a:srcRect/>
          <a:stretch>
            <a:fillRect/>
          </a:stretch>
        </p:blipFill>
        <p:spPr bwMode="auto">
          <a:xfrm>
            <a:off x="539750" y="1268413"/>
            <a:ext cx="3960813" cy="2973387"/>
          </a:xfrm>
          <a:prstGeom prst="rect">
            <a:avLst/>
          </a:prstGeom>
          <a:noFill/>
          <a:ln w="38100">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nodePh="1">
                                  <p:stCondLst>
                                    <p:cond delay="0"/>
                                  </p:stCondLst>
                                  <p:endCondLst>
                                    <p:cond evt="begin" delay="0">
                                      <p:tn val="5"/>
                                    </p:cond>
                                  </p:endCondLst>
                                  <p:iterate type="wd">
                                    <p:tmPct val="3000"/>
                                  </p:iterate>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0-#ppt_w/2"/>
                                          </p:val>
                                        </p:tav>
                                        <p:tav tm="100000">
                                          <p:val>
                                            <p:strVal val="#ppt_x"/>
                                          </p:val>
                                        </p:tav>
                                      </p:tavLst>
                                    </p:anim>
                                    <p:anim calcmode="lin" valueType="num">
                                      <p:cBhvr additive="base">
                                        <p:cTn id="8" dur="500" fill="hold"/>
                                        <p:tgtEl>
                                          <p:spTgt spid="7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Rectangle 2"/>
          <p:cNvSpPr>
            <a:spLocks noGrp="1" noChangeArrowheads="1"/>
          </p:cNvSpPr>
          <p:nvPr>
            <p:ph type="ctrTitle"/>
          </p:nvPr>
        </p:nvSpPr>
        <p:spPr bwMode="auto">
          <a:xfrm>
            <a:off x="684213" y="333375"/>
            <a:ext cx="7772400" cy="555625"/>
          </a:xfrm>
        </p:spPr>
        <p:txBody>
          <a:bodyPr wrap="square" lIns="91440" tIns="45720" rIns="91440" bIns="45720" numCol="1" anchorCtr="0" compatLnSpc="1">
            <a:prstTxWarp prst="textNoShape">
              <a:avLst/>
            </a:prstTxWarp>
          </a:bodyPr>
          <a:lstStyle/>
          <a:p>
            <a:pPr marR="0" eaLnBrk="1" hangingPunct="1"/>
            <a:r>
              <a:rPr lang="en-US" altLang="zh-CN" sz="2800" cap="none" smtClean="0">
                <a:solidFill>
                  <a:srgbClr val="FFFF00"/>
                </a:solidFill>
                <a:effectLst/>
              </a:rPr>
              <a:t>2013</a:t>
            </a:r>
            <a:r>
              <a:rPr lang="zh-CN" altLang="en-US" sz="2800" cap="none" smtClean="0">
                <a:solidFill>
                  <a:srgbClr val="FFFF00"/>
                </a:solidFill>
                <a:effectLst/>
              </a:rPr>
              <a:t>年</a:t>
            </a:r>
            <a:r>
              <a:rPr lang="en-US" altLang="zh-CN" sz="2800" cap="none" smtClean="0">
                <a:solidFill>
                  <a:srgbClr val="FFFF00"/>
                </a:solidFill>
                <a:effectLst/>
              </a:rPr>
              <a:t>3</a:t>
            </a:r>
            <a:r>
              <a:rPr lang="zh-CN" altLang="en-US" sz="2800" cap="none" smtClean="0">
                <a:solidFill>
                  <a:srgbClr val="FFFF00"/>
                </a:solidFill>
                <a:effectLst/>
              </a:rPr>
              <a:t>月</a:t>
            </a:r>
            <a:r>
              <a:rPr lang="en-US" altLang="zh-CN" sz="2800" cap="none" smtClean="0">
                <a:solidFill>
                  <a:srgbClr val="FFFF00"/>
                </a:solidFill>
                <a:effectLst/>
              </a:rPr>
              <a:t>22</a:t>
            </a:r>
            <a:r>
              <a:rPr lang="zh-CN" altLang="en-US" sz="2800" cap="none" smtClean="0">
                <a:solidFill>
                  <a:srgbClr val="FFFF00"/>
                </a:solidFill>
                <a:effectLst/>
              </a:rPr>
              <a:t>日孙储琳离体光子辐射实验成功！</a:t>
            </a:r>
          </a:p>
        </p:txBody>
      </p:sp>
      <p:pic>
        <p:nvPicPr>
          <p:cNvPr id="37890" name="Picture 4" descr="SCL20130323离体双峰02"/>
          <p:cNvPicPr>
            <a:picLocks noChangeAspect="1" noChangeArrowheads="1"/>
          </p:cNvPicPr>
          <p:nvPr/>
        </p:nvPicPr>
        <p:blipFill>
          <a:blip r:embed="rId2"/>
          <a:srcRect/>
          <a:stretch>
            <a:fillRect/>
          </a:stretch>
        </p:blipFill>
        <p:spPr bwMode="auto">
          <a:xfrm>
            <a:off x="571500" y="928688"/>
            <a:ext cx="8105775" cy="5929312"/>
          </a:xfrm>
          <a:prstGeom prst="rect">
            <a:avLst/>
          </a:prstGeom>
          <a:noFill/>
          <a:ln w="38100">
            <a:solidFill>
              <a:schemeClr val="hlink"/>
            </a:solid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B0F0"/>
          </a:solidFill>
        </p:spPr>
        <p:txBody>
          <a:bodyPr/>
          <a:lstStyle/>
          <a:p>
            <a:pPr eaLnBrk="1" fontAlgn="auto" hangingPunct="1">
              <a:spcAft>
                <a:spcPts val="0"/>
              </a:spcAft>
              <a:defRPr/>
            </a:pPr>
            <a:r>
              <a:rPr lang="zh-CN" alt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华文彩云" pitchFamily="2" charset="-122"/>
                <a:cs typeface="+mj-cs"/>
              </a:rPr>
              <a:t>基础心灵光子辐射实验：</a:t>
            </a:r>
            <a:r>
              <a:rPr lang="en-US" altLang="zh-CN" sz="6000" dirty="0" smtClean="0">
                <a:ln w="18415" cmpd="sng">
                  <a:solidFill>
                    <a:srgbClr val="FFFFFF"/>
                  </a:solidFill>
                  <a:prstDash val="solid"/>
                </a:ln>
                <a:solidFill>
                  <a:srgbClr val="FF0000"/>
                </a:solidFill>
                <a:effectLst>
                  <a:outerShdw blurRad="63500" dir="3600000" algn="tl" rotWithShape="0">
                    <a:srgbClr val="000000">
                      <a:alpha val="70000"/>
                    </a:srgbClr>
                  </a:outerShdw>
                </a:effectLst>
                <a:ea typeface="华文彩云" pitchFamily="2" charset="-122"/>
                <a:cs typeface="+mj-cs"/>
              </a:rPr>
              <a:t>RS</a:t>
            </a:r>
            <a:r>
              <a:rPr lang="zh-CN" alt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华文彩云" pitchFamily="2" charset="-122"/>
                <a:cs typeface="+mj-cs"/>
              </a:rPr>
              <a:t>摄影术</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华文彩云" pitchFamily="2" charset="-122"/>
              <a:cs typeface="+mj-cs"/>
            </a:endParaRPr>
          </a:p>
        </p:txBody>
      </p:sp>
      <p:sp>
        <p:nvSpPr>
          <p:cNvPr id="3" name="内容占位符 2"/>
          <p:cNvSpPr>
            <a:spLocks noGrp="1"/>
          </p:cNvSpPr>
          <p:nvPr>
            <p:ph idx="1"/>
          </p:nvPr>
        </p:nvSpPr>
        <p:spPr>
          <a:xfrm>
            <a:off x="785813" y="1600200"/>
            <a:ext cx="7572375" cy="4257675"/>
          </a:xfrm>
        </p:spPr>
        <p:txBody>
          <a:bodyPr>
            <a:noAutofit/>
          </a:bodyPr>
          <a:lstStyle/>
          <a:p>
            <a:pPr marL="411480" eaLnBrk="1" fontAlgn="auto" hangingPunct="1">
              <a:spcAft>
                <a:spcPts val="0"/>
              </a:spcAft>
              <a:buFont typeface="Wingdings"/>
              <a:buChar char=""/>
              <a:defRPr/>
            </a:pPr>
            <a:r>
              <a:rPr lang="en-US" altLang="zh-CN" sz="2400" b="1" dirty="0" smtClean="0">
                <a:solidFill>
                  <a:srgbClr val="FFFF00"/>
                </a:solidFill>
                <a:effectLst>
                  <a:outerShdw blurRad="38100" dist="38100" dir="2700000" algn="tl">
                    <a:srgbClr val="000000"/>
                  </a:outerShdw>
                </a:effectLst>
                <a:cs typeface="Times New Roman" pitchFamily="18" charset="0"/>
              </a:rPr>
              <a:t> RS</a:t>
            </a:r>
            <a:r>
              <a:rPr lang="zh-CN" altLang="en-US" sz="2400" b="1" dirty="0" smtClean="0">
                <a:solidFill>
                  <a:srgbClr val="FFFF00"/>
                </a:solidFill>
                <a:effectLst>
                  <a:outerShdw blurRad="38100" dist="38100" dir="2700000" algn="tl">
                    <a:srgbClr val="000000"/>
                  </a:outerShdw>
                </a:effectLst>
                <a:cs typeface="Times New Roman" pitchFamily="18" charset="0"/>
              </a:rPr>
              <a:t>人体场摄影术：首次成功拍摄出穴位处人体特异辐射的彩色高分辩率照片，从中可以捕捉到许多很有价值的信息。对于研究人体场的本质、人与人及人与环境间交换信息、能量、物质的渠道和方式等均有重大意义。首次完成了一系列能够确切证实“思维射线”、“屏幕效应”及“意识对特异辐射的调控作用”等现象的重大实验，获得了在同一穴位处加不同意念时的特异辐射照片 ，清楚地显示出印堂穴的太极图形及由意识控制“写”成的各种字母。1994年又利用普通21定彩色胶卷 及全封闭口腔科双层</a:t>
            </a:r>
            <a:r>
              <a:rPr lang="en-US" altLang="zh-CN" sz="2400" b="1" dirty="0" smtClean="0">
                <a:solidFill>
                  <a:srgbClr val="FFFF00"/>
                </a:solidFill>
                <a:effectLst>
                  <a:outerShdw blurRad="38100" dist="38100" dir="2700000" algn="tl">
                    <a:srgbClr val="000000"/>
                  </a:outerShdw>
                </a:effectLst>
                <a:cs typeface="Times New Roman" pitchFamily="18" charset="0"/>
              </a:rPr>
              <a:t>X</a:t>
            </a:r>
            <a:r>
              <a:rPr lang="zh-CN" altLang="en-US" sz="2400" b="1" dirty="0" smtClean="0">
                <a:solidFill>
                  <a:srgbClr val="FFFF00"/>
                </a:solidFill>
                <a:effectLst>
                  <a:outerShdw blurRad="38100" dist="38100" dir="2700000" algn="tl">
                    <a:srgbClr val="000000"/>
                  </a:outerShdw>
                </a:effectLst>
                <a:cs typeface="Times New Roman" pitchFamily="18" charset="0"/>
              </a:rPr>
              <a:t>光底片。</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37" name="Picture 3" descr="Rs1"/>
          <p:cNvPicPr>
            <a:picLocks noChangeAspect="1" noChangeArrowheads="1"/>
          </p:cNvPicPr>
          <p:nvPr/>
        </p:nvPicPr>
        <p:blipFill>
          <a:blip r:embed="rId2"/>
          <a:srcRect/>
          <a:stretch>
            <a:fillRect/>
          </a:stretch>
        </p:blipFill>
        <p:spPr bwMode="auto">
          <a:xfrm>
            <a:off x="785813" y="214313"/>
            <a:ext cx="7859712" cy="6429375"/>
          </a:xfrm>
          <a:prstGeom prst="rect">
            <a:avLst/>
          </a:prstGeom>
          <a:noFill/>
          <a:ln w="38100">
            <a:solidFill>
              <a:srgbClr val="FF0000"/>
            </a:solid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571500"/>
            <a:ext cx="7086600" cy="487363"/>
          </a:xfrm>
        </p:spPr>
        <p:txBody>
          <a:bodyPr>
            <a:normAutofit fontScale="90000"/>
          </a:bodyPr>
          <a:lstStyle/>
          <a:p>
            <a:pPr eaLnBrk="1" fontAlgn="auto" hangingPunct="1">
              <a:spcAft>
                <a:spcPts val="0"/>
              </a:spcAft>
              <a:defRPr/>
            </a:pPr>
            <a:r>
              <a:rPr lang="zh-CN" altLang="en-US" sz="2400" dirty="0" smtClean="0">
                <a:solidFill>
                  <a:srgbClr val="FFFF00"/>
                </a:solidFill>
                <a:cs typeface="+mj-cs"/>
              </a:rPr>
              <a:t>    </a:t>
            </a:r>
            <a:r>
              <a:rPr lang="zh-CN" altLang="en-US" sz="2400" b="1" dirty="0" smtClean="0">
                <a:solidFill>
                  <a:srgbClr val="FFFF00"/>
                </a:solidFill>
                <a:cs typeface="+mj-cs"/>
              </a:rPr>
              <a:t>双重胶片重叠的</a:t>
            </a:r>
            <a:r>
              <a:rPr lang="en-US" altLang="zh-CN" sz="2400" b="1" dirty="0" smtClean="0">
                <a:solidFill>
                  <a:srgbClr val="FFFF00"/>
                </a:solidFill>
                <a:cs typeface="+mj-cs"/>
              </a:rPr>
              <a:t>RS</a:t>
            </a:r>
            <a:r>
              <a:rPr lang="zh-CN" altLang="en-US" sz="2400" b="1" dirty="0" smtClean="0">
                <a:solidFill>
                  <a:srgbClr val="FFFF00"/>
                </a:solidFill>
                <a:cs typeface="+mj-cs"/>
              </a:rPr>
              <a:t>光子辐射实验出现显著差异图形</a:t>
            </a:r>
            <a:endParaRPr lang="zh-CN" altLang="en-US" sz="1600" b="1" dirty="0">
              <a:solidFill>
                <a:srgbClr val="FFFF00"/>
              </a:solidFill>
              <a:cs typeface="+mj-cs"/>
            </a:endParaRPr>
          </a:p>
        </p:txBody>
      </p:sp>
      <p:pic>
        <p:nvPicPr>
          <p:cNvPr id="4" name="内容占位符 3" descr="m221.jpg"/>
          <p:cNvPicPr>
            <a:picLocks noGrp="1" noChangeAspect="1"/>
          </p:cNvPicPr>
          <p:nvPr>
            <p:ph idx="1"/>
          </p:nvPr>
        </p:nvPicPr>
        <p:blipFill>
          <a:blip r:embed="rId2"/>
          <a:stretch>
            <a:fillRect/>
          </a:stretch>
        </p:blipFill>
        <p:spPr>
          <a:xfrm>
            <a:off x="928662" y="1714488"/>
            <a:ext cx="3714776" cy="4500594"/>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m219.jpg"/>
          <p:cNvPicPr>
            <a:picLocks noChangeAspect="1"/>
          </p:cNvPicPr>
          <p:nvPr/>
        </p:nvPicPr>
        <p:blipFill>
          <a:blip r:embed="rId3"/>
          <a:stretch>
            <a:fillRect/>
          </a:stretch>
        </p:blipFill>
        <p:spPr>
          <a:xfrm>
            <a:off x="4857752" y="1714488"/>
            <a:ext cx="3648080" cy="4500594"/>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964" name="TextBox 5"/>
          <p:cNvSpPr txBox="1">
            <a:spLocks noChangeArrowheads="1"/>
          </p:cNvSpPr>
          <p:nvPr/>
        </p:nvSpPr>
        <p:spPr bwMode="auto">
          <a:xfrm>
            <a:off x="3857625" y="5143500"/>
            <a:ext cx="714375" cy="1016000"/>
          </a:xfrm>
          <a:prstGeom prst="rect">
            <a:avLst/>
          </a:prstGeom>
          <a:noFill/>
          <a:ln w="9525">
            <a:noFill/>
            <a:miter lim="800000"/>
            <a:headEnd/>
            <a:tailEnd/>
          </a:ln>
        </p:spPr>
        <p:txBody>
          <a:bodyPr>
            <a:spAutoFit/>
          </a:bodyPr>
          <a:lstStyle/>
          <a:p>
            <a:r>
              <a:rPr lang="en-US" altLang="zh-CN" sz="6000">
                <a:solidFill>
                  <a:srgbClr val="FFFF00"/>
                </a:solidFill>
                <a:latin typeface="Corbel" pitchFamily="34" charset="0"/>
              </a:rPr>
              <a:t>A</a:t>
            </a:r>
            <a:endParaRPr lang="zh-CN" altLang="en-US" sz="6000">
              <a:solidFill>
                <a:srgbClr val="FFFF00"/>
              </a:solidFill>
              <a:latin typeface="Corbel" pitchFamily="34" charset="0"/>
            </a:endParaRPr>
          </a:p>
        </p:txBody>
      </p:sp>
      <p:sp>
        <p:nvSpPr>
          <p:cNvPr id="40965" name="TextBox 7"/>
          <p:cNvSpPr txBox="1">
            <a:spLocks noChangeArrowheads="1"/>
          </p:cNvSpPr>
          <p:nvPr/>
        </p:nvSpPr>
        <p:spPr bwMode="auto">
          <a:xfrm>
            <a:off x="7715250" y="5286375"/>
            <a:ext cx="571500" cy="923925"/>
          </a:xfrm>
          <a:prstGeom prst="rect">
            <a:avLst/>
          </a:prstGeom>
          <a:noFill/>
          <a:ln w="9525">
            <a:noFill/>
            <a:miter lim="800000"/>
            <a:headEnd/>
            <a:tailEnd/>
          </a:ln>
        </p:spPr>
        <p:txBody>
          <a:bodyPr>
            <a:spAutoFit/>
          </a:bodyPr>
          <a:lstStyle/>
          <a:p>
            <a:r>
              <a:rPr lang="en-US" altLang="zh-CN" sz="5400">
                <a:solidFill>
                  <a:srgbClr val="FFFF00"/>
                </a:solidFill>
                <a:latin typeface="Corbel" pitchFamily="34" charset="0"/>
              </a:rPr>
              <a:t>B</a:t>
            </a:r>
            <a:endParaRPr lang="zh-CN" altLang="en-US" sz="5400">
              <a:solidFill>
                <a:srgbClr val="FFFF00"/>
              </a:solidFill>
              <a:latin typeface="Corbe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214438" y="0"/>
            <a:ext cx="6872287" cy="914400"/>
          </a:xfrm>
        </p:spPr>
        <p:txBody>
          <a:bodyPr>
            <a:normAutofit/>
          </a:bodyPr>
          <a:lstStyle/>
          <a:p>
            <a:pPr eaLnBrk="1" fontAlgn="auto" hangingPunct="1">
              <a:spcAft>
                <a:spcPts val="0"/>
              </a:spcAft>
              <a:defRPr/>
            </a:pPr>
            <a:r>
              <a:rPr lang="en-US" altLang="zh-CN" sz="5400" b="1" dirty="0" smtClean="0">
                <a:solidFill>
                  <a:srgbClr val="FFFF00"/>
                </a:solidFill>
                <a:cs typeface="+mj-cs"/>
              </a:rPr>
              <a:t>RS-B</a:t>
            </a:r>
            <a:r>
              <a:rPr lang="zh-CN" altLang="en-US" sz="5400" b="1" dirty="0" smtClean="0">
                <a:solidFill>
                  <a:srgbClr val="FFFF00"/>
                </a:solidFill>
                <a:cs typeface="+mj-cs"/>
              </a:rPr>
              <a:t>全视野高清图</a:t>
            </a:r>
            <a:endParaRPr lang="zh-CN" altLang="en-US" sz="5400" b="1" dirty="0">
              <a:solidFill>
                <a:srgbClr val="FFFF00"/>
              </a:solidFill>
              <a:cs typeface="+mj-cs"/>
            </a:endParaRPr>
          </a:p>
        </p:txBody>
      </p:sp>
      <p:pic>
        <p:nvPicPr>
          <p:cNvPr id="4" name="内容占位符 3" descr="RSRS01.JPG"/>
          <p:cNvPicPr>
            <a:picLocks noGrp="1" noChangeAspect="1"/>
          </p:cNvPicPr>
          <p:nvPr>
            <p:ph idx="1"/>
          </p:nvPr>
        </p:nvPicPr>
        <p:blipFill>
          <a:blip r:embed="rId2"/>
          <a:stretch>
            <a:fillRect/>
          </a:stretch>
        </p:blipFill>
        <p:spPr>
          <a:xfrm>
            <a:off x="1427372" y="1784350"/>
            <a:ext cx="6746455" cy="4572000"/>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57375" y="214313"/>
            <a:ext cx="5857875" cy="1285875"/>
          </a:xfrm>
        </p:spPr>
        <p:txBody>
          <a:bodyPr>
            <a:normAutofit fontScale="90000"/>
          </a:bodyPr>
          <a:lstStyle/>
          <a:p>
            <a:pPr eaLnBrk="1" fontAlgn="auto" hangingPunct="1">
              <a:spcAft>
                <a:spcPts val="0"/>
              </a:spcAft>
              <a:defRPr/>
            </a:pPr>
            <a:r>
              <a:rPr lang="zh-CN" altLang="en-US" sz="4400" dirty="0" smtClean="0">
                <a:solidFill>
                  <a:srgbClr val="FFFF00"/>
                </a:solidFill>
                <a:cs typeface="+mj-cs"/>
              </a:rPr>
              <a:t>含有挠场和调制结构的中视野</a:t>
            </a:r>
            <a:r>
              <a:rPr lang="en-US" altLang="zh-CN" sz="4400" dirty="0" smtClean="0">
                <a:solidFill>
                  <a:srgbClr val="FFFF00"/>
                </a:solidFill>
                <a:cs typeface="+mj-cs"/>
              </a:rPr>
              <a:t>RS</a:t>
            </a:r>
            <a:r>
              <a:rPr lang="zh-CN" altLang="en-US" sz="4400" dirty="0" smtClean="0">
                <a:solidFill>
                  <a:srgbClr val="FFFF00"/>
                </a:solidFill>
                <a:cs typeface="+mj-cs"/>
              </a:rPr>
              <a:t>心灵光子辐射</a:t>
            </a:r>
            <a:endParaRPr lang="zh-CN" altLang="en-US" dirty="0">
              <a:solidFill>
                <a:srgbClr val="FFFF00"/>
              </a:solidFill>
              <a:cs typeface="+mj-cs"/>
            </a:endParaRPr>
          </a:p>
        </p:txBody>
      </p:sp>
      <p:pic>
        <p:nvPicPr>
          <p:cNvPr id="4" name="内容占位符 3" descr="M224.JPG"/>
          <p:cNvPicPr>
            <a:picLocks noGrp="1" noChangeAspect="1"/>
          </p:cNvPicPr>
          <p:nvPr>
            <p:ph idx="1"/>
          </p:nvPr>
        </p:nvPicPr>
        <p:blipFill>
          <a:blip r:embed="rId2"/>
          <a:stretch>
            <a:fillRect/>
          </a:stretch>
        </p:blipFill>
        <p:spPr>
          <a:xfrm>
            <a:off x="2519100" y="1784350"/>
            <a:ext cx="4563000" cy="4572000"/>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692275" y="285750"/>
            <a:ext cx="5903913" cy="914400"/>
          </a:xfrm>
        </p:spPr>
        <p:txBody>
          <a:bodyPr>
            <a:normAutofit/>
          </a:bodyPr>
          <a:lstStyle/>
          <a:p>
            <a:pPr eaLnBrk="1" fontAlgn="auto" hangingPunct="1">
              <a:spcAft>
                <a:spcPts val="0"/>
              </a:spcAft>
              <a:defRPr/>
            </a:pPr>
            <a:r>
              <a:rPr lang="zh-CN" altLang="en-US" dirty="0" smtClean="0">
                <a:solidFill>
                  <a:srgbClr val="FFFF00"/>
                </a:solidFill>
                <a:cs typeface="+mj-cs"/>
              </a:rPr>
              <a:t>清晰的涡旋场和调制结构</a:t>
            </a:r>
            <a:endParaRPr lang="zh-CN" altLang="en-US" dirty="0">
              <a:solidFill>
                <a:srgbClr val="FFFF00"/>
              </a:solidFill>
              <a:cs typeface="+mj-cs"/>
            </a:endParaRPr>
          </a:p>
        </p:txBody>
      </p:sp>
      <p:pic>
        <p:nvPicPr>
          <p:cNvPr id="4" name="内容占位符 3" descr="m224c.jpg"/>
          <p:cNvPicPr>
            <a:picLocks noGrp="1" noChangeAspect="1"/>
          </p:cNvPicPr>
          <p:nvPr>
            <p:ph idx="1"/>
          </p:nvPr>
        </p:nvPicPr>
        <p:blipFill>
          <a:blip r:embed="rId2" cstate="print"/>
          <a:stretch>
            <a:fillRect/>
          </a:stretch>
        </p:blipFill>
        <p:spPr>
          <a:xfrm>
            <a:off x="2214546" y="1285860"/>
            <a:ext cx="5072098" cy="5073650"/>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1928794" y="4214818"/>
            <a:ext cx="6015054" cy="1014426"/>
          </a:xfrm>
        </p:spPr>
        <p:txBody>
          <a:bodyPr/>
          <a:lstStyle/>
          <a:p>
            <a:pPr eaLnBrk="1" fontAlgn="auto" hangingPunct="1">
              <a:spcAft>
                <a:spcPts val="0"/>
              </a:spcAft>
              <a:defRPr/>
            </a:pPr>
            <a:r>
              <a:rPr lang="en-US" altLang="zh-CN" dirty="0" smtClean="0">
                <a:solidFill>
                  <a:srgbClr val="FFFF00"/>
                </a:solidFill>
                <a:cs typeface="+mj-cs"/>
              </a:rPr>
              <a:t>25</a:t>
            </a:r>
            <a:r>
              <a:rPr lang="zh-CN" altLang="en-US" dirty="0" smtClean="0">
                <a:solidFill>
                  <a:srgbClr val="FFFF00"/>
                </a:solidFill>
                <a:cs typeface="+mj-cs"/>
              </a:rPr>
              <a:t>年前胶片提供确凿证据</a:t>
            </a:r>
            <a:br>
              <a:rPr lang="zh-CN" altLang="en-US" dirty="0" smtClean="0">
                <a:solidFill>
                  <a:srgbClr val="FFFF00"/>
                </a:solidFill>
                <a:cs typeface="+mj-cs"/>
              </a:rPr>
            </a:br>
            <a:endParaRPr lang="zh-CN" altLang="en-US" dirty="0">
              <a:solidFill>
                <a:srgbClr val="FFFF00"/>
              </a:solidFill>
              <a:cs typeface="+mj-cs"/>
            </a:endParaRPr>
          </a:p>
        </p:txBody>
      </p:sp>
      <p:sp>
        <p:nvSpPr>
          <p:cNvPr id="3" name="副标题 2"/>
          <p:cNvSpPr>
            <a:spLocks noGrp="1"/>
          </p:cNvSpPr>
          <p:nvPr>
            <p:ph type="subTitle" idx="1"/>
          </p:nvPr>
        </p:nvSpPr>
        <p:spPr>
          <a:xfrm>
            <a:off x="571472" y="1785926"/>
            <a:ext cx="8201028" cy="1143008"/>
          </a:xfrm>
        </p:spPr>
        <p:txBody>
          <a:bodyPr>
            <a:noAutofit/>
          </a:bodyPr>
          <a:lstStyle/>
          <a:p>
            <a:pPr eaLnBrk="1" fontAlgn="auto" hangingPunct="1">
              <a:spcAft>
                <a:spcPts val="0"/>
              </a:spcAft>
              <a:buFont typeface="Wingdings"/>
              <a:buNone/>
              <a:defRPr/>
            </a:pPr>
            <a:r>
              <a:rPr lang="zh-CN" altLang="en-US" sz="6600" dirty="0" smtClean="0">
                <a:ln w="28575" cmpd="sng">
                  <a:solidFill>
                    <a:srgbClr val="FF0000"/>
                  </a:solidFill>
                  <a:prstDash val="solid"/>
                </a:ln>
                <a:solidFill>
                  <a:srgbClr val="FFFF00"/>
                </a:solidFill>
                <a:effectLst>
                  <a:outerShdw blurRad="63500" dir="3600000" algn="tl" rotWithShape="0">
                    <a:srgbClr val="000000">
                      <a:alpha val="70000"/>
                    </a:srgbClr>
                  </a:outerShdw>
                </a:effectLst>
                <a:latin typeface="华文琥珀" pitchFamily="2" charset="-122"/>
                <a:ea typeface="华文琥珀" pitchFamily="2" charset="-122"/>
              </a:rPr>
              <a:t>天人合一，心物合一</a:t>
            </a:r>
            <a:endParaRPr lang="en-US" altLang="zh-CN" sz="6600" dirty="0" smtClean="0">
              <a:ln w="28575" cmpd="sng">
                <a:solidFill>
                  <a:srgbClr val="FF0000"/>
                </a:solidFill>
                <a:prstDash val="solid"/>
              </a:ln>
              <a:solidFill>
                <a:srgbClr val="FFFF00"/>
              </a:solidFill>
              <a:effectLst>
                <a:outerShdw blurRad="63500" dir="3600000" algn="tl" rotWithShape="0">
                  <a:srgbClr val="000000">
                    <a:alpha val="70000"/>
                  </a:srgbClr>
                </a:outerShdw>
              </a:effectLst>
              <a:latin typeface="华文琥珀" pitchFamily="2" charset="-122"/>
              <a:ea typeface="华文琥珀"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512064"/>
            <a:ext cx="8286808" cy="914400"/>
          </a:xfrm>
          <a:solidFill>
            <a:srgbClr val="00B0F0"/>
          </a:solidFill>
          <a:ln w="38100">
            <a:solidFill>
              <a:srgbClr val="FF0000"/>
            </a:solidFill>
          </a:ln>
        </p:spPr>
        <p:txBody>
          <a:bodyPr/>
          <a:lstStyle/>
          <a:p>
            <a:pPr eaLnBrk="1" fontAlgn="auto" hangingPunct="1">
              <a:spcAft>
                <a:spcPts val="0"/>
              </a:spcAft>
              <a:defRPr/>
            </a:pPr>
            <a:r>
              <a:rPr lang="en-US" altLang="zh-CN" sz="6000" b="1" dirty="0" smtClean="0">
                <a:ln>
                  <a:solidFill>
                    <a:srgbClr val="002060"/>
                  </a:solidFill>
                </a:ln>
                <a:solidFill>
                  <a:srgbClr val="FFFF00"/>
                </a:solidFill>
                <a:cs typeface="+mj-cs"/>
              </a:rPr>
              <a:t>RS544chaos02</a:t>
            </a:r>
            <a:r>
              <a:rPr lang="zh-CN" altLang="en-US" sz="6000" b="1" dirty="0" smtClean="0">
                <a:ln>
                  <a:solidFill>
                    <a:srgbClr val="002060"/>
                  </a:solidFill>
                </a:ln>
                <a:solidFill>
                  <a:srgbClr val="FFFF00"/>
                </a:solidFill>
                <a:cs typeface="+mj-cs"/>
              </a:rPr>
              <a:t>局部显示</a:t>
            </a:r>
            <a:endParaRPr lang="zh-CN" altLang="en-US" sz="6000" b="1" dirty="0">
              <a:ln>
                <a:solidFill>
                  <a:srgbClr val="002060"/>
                </a:solidFill>
              </a:ln>
              <a:solidFill>
                <a:srgbClr val="FFFF00"/>
              </a:solidFill>
              <a:cs typeface="+mj-cs"/>
            </a:endParaRPr>
          </a:p>
        </p:txBody>
      </p:sp>
      <p:pic>
        <p:nvPicPr>
          <p:cNvPr id="4" name="图片 3" descr="心灵挠场可携带信息01.JPG"/>
          <p:cNvPicPr>
            <a:picLocks noChangeAspect="1"/>
          </p:cNvPicPr>
          <p:nvPr/>
        </p:nvPicPr>
        <p:blipFill>
          <a:blip r:embed="rId2"/>
          <a:stretch>
            <a:fillRect/>
          </a:stretch>
        </p:blipFill>
        <p:spPr>
          <a:xfrm>
            <a:off x="857224" y="1785926"/>
            <a:ext cx="7929618" cy="5072074"/>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285852" y="4786322"/>
            <a:ext cx="6955750" cy="1446550"/>
          </a:xfrm>
          <a:prstGeom prst="rect">
            <a:avLst/>
          </a:prstGeom>
          <a:solidFill>
            <a:srgbClr val="00B0F0"/>
          </a:solidFill>
          <a:ln w="38100">
            <a:solidFill>
              <a:srgbClr val="FF0000"/>
            </a:solidFill>
          </a:ln>
        </p:spPr>
        <p:txBody>
          <a:bodyPr wrap="none">
            <a:spAutoFit/>
          </a:bodyPr>
          <a:lstStyle/>
          <a:p>
            <a:pPr fontAlgn="auto">
              <a:spcBef>
                <a:spcPts val="0"/>
              </a:spcBef>
              <a:spcAft>
                <a:spcPts val="0"/>
              </a:spcAft>
              <a:defRPr/>
            </a:pPr>
            <a:r>
              <a:rPr lang="zh-CN" altLang="en-US" sz="4400" dirty="0">
                <a:ln w="18415" cmpd="sng">
                  <a:solidFill>
                    <a:srgbClr val="FF0000"/>
                  </a:solidFill>
                  <a:prstDash val="solid"/>
                </a:ln>
                <a:solidFill>
                  <a:srgbClr val="FFFFFF"/>
                </a:solidFill>
                <a:effectLst>
                  <a:outerShdw blurRad="63500" dir="3600000" algn="tl" rotWithShape="0">
                    <a:srgbClr val="000000">
                      <a:alpha val="70000"/>
                    </a:srgbClr>
                  </a:outerShdw>
                </a:effectLst>
                <a:latin typeface="+mn-lt"/>
                <a:ea typeface="+mn-ea"/>
              </a:rPr>
              <a:t>心灵螺纹场</a:t>
            </a:r>
            <a:r>
              <a:rPr lang="zh-CN" altLang="en-US" sz="4400" b="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mn-lt"/>
                <a:ea typeface="+mn-ea"/>
              </a:rPr>
              <a:t>清晰的编码结构</a:t>
            </a:r>
            <a:endParaRPr lang="en-US" altLang="zh-CN" sz="4400" b="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mn-lt"/>
              <a:ea typeface="+mn-ea"/>
            </a:endParaRPr>
          </a:p>
          <a:p>
            <a:pPr fontAlgn="auto">
              <a:spcBef>
                <a:spcPts val="0"/>
              </a:spcBef>
              <a:spcAft>
                <a:spcPts val="0"/>
              </a:spcAft>
              <a:defRPr/>
            </a:pPr>
            <a:r>
              <a:rPr lang="zh-CN" altLang="en-US" sz="4400" b="0" dirty="0">
                <a:ln w="18415" cmpd="sng">
                  <a:solidFill>
                    <a:srgbClr val="002060"/>
                  </a:solidFill>
                  <a:prstDash val="solid"/>
                </a:ln>
                <a:solidFill>
                  <a:srgbClr val="FFFFFF"/>
                </a:solidFill>
                <a:effectLst>
                  <a:outerShdw blurRad="63500" dir="3600000" algn="tl" rotWithShape="0">
                    <a:srgbClr val="000000">
                      <a:alpha val="70000"/>
                    </a:srgbClr>
                  </a:outerShdw>
                </a:effectLst>
                <a:latin typeface="+mn-lt"/>
                <a:ea typeface="+mn-ea"/>
              </a:rPr>
              <a:t>有可能超时空传递信息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bwMode="auto"/>
        <p:txBody>
          <a:bodyPr wrap="square" lIns="91440" tIns="45720" rIns="91440" bIns="45720" numCol="1" anchorCtr="0" compatLnSpc="1">
            <a:prstTxWarp prst="textNoShape">
              <a:avLst/>
            </a:prstTxWarp>
          </a:bodyPr>
          <a:lstStyle/>
          <a:p>
            <a:pPr eaLnBrk="1" hangingPunct="1">
              <a:defRPr/>
            </a:pPr>
            <a:endParaRPr lang="zh-CN" altLang="en-US" smtClean="0"/>
          </a:p>
        </p:txBody>
      </p:sp>
      <p:pic>
        <p:nvPicPr>
          <p:cNvPr id="46082" name="Picture 4" descr="心灵挠场可携带信息01"/>
          <p:cNvPicPr>
            <a:picLocks noChangeAspect="1" noChangeArrowheads="1"/>
          </p:cNvPicPr>
          <p:nvPr/>
        </p:nvPicPr>
        <p:blipFill>
          <a:blip r:embed="rId2"/>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endParaRPr lang="zh-CN" altLang="en-US">
              <a:solidFill>
                <a:schemeClr val="tx2">
                  <a:satMod val="200000"/>
                </a:schemeClr>
              </a:solidFill>
              <a:cs typeface="+mj-cs"/>
            </a:endParaRPr>
          </a:p>
        </p:txBody>
      </p:sp>
      <p:pic>
        <p:nvPicPr>
          <p:cNvPr id="47106" name="图片 3" descr="res544big01.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TextBox 4"/>
          <p:cNvSpPr txBox="1"/>
          <p:nvPr/>
        </p:nvSpPr>
        <p:spPr>
          <a:xfrm>
            <a:off x="1785918" y="3071810"/>
            <a:ext cx="6409127" cy="1446550"/>
          </a:xfrm>
          <a:prstGeom prst="rect">
            <a:avLst/>
          </a:prstGeom>
          <a:solidFill>
            <a:srgbClr val="00B0F0"/>
          </a:solidFill>
          <a:ln w="38100">
            <a:solidFill>
              <a:srgbClr val="FF0000"/>
            </a:solidFill>
            <a:prstDash val="solid"/>
          </a:ln>
        </p:spPr>
        <p:txBody>
          <a:bodyPr wrap="none">
            <a:spAutoFit/>
          </a:bodyPr>
          <a:lstStyle/>
          <a:p>
            <a:pPr fontAlgn="auto">
              <a:spcBef>
                <a:spcPts val="0"/>
              </a:spcBef>
              <a:spcAft>
                <a:spcPts val="0"/>
              </a:spcAft>
              <a:defRPr/>
            </a:pPr>
            <a:r>
              <a:rPr lang="en-US" altLang="zh-CN" sz="4400" dirty="0">
                <a:ln>
                  <a:solidFill>
                    <a:schemeClr val="bg1"/>
                  </a:solidFill>
                </a:ln>
                <a:solidFill>
                  <a:srgbClr val="FFFF00"/>
                </a:solidFill>
                <a:latin typeface="+mn-lt"/>
                <a:ea typeface="+mn-ea"/>
              </a:rPr>
              <a:t>RS544</a:t>
            </a:r>
            <a:r>
              <a:rPr lang="zh-CN" altLang="en-US" sz="4400" dirty="0">
                <a:ln>
                  <a:solidFill>
                    <a:schemeClr val="bg1"/>
                  </a:solidFill>
                </a:ln>
                <a:solidFill>
                  <a:srgbClr val="FFFF00"/>
                </a:solidFill>
                <a:latin typeface="+mn-lt"/>
                <a:ea typeface="+mn-ea"/>
              </a:rPr>
              <a:t>照片上几乎每条线</a:t>
            </a:r>
            <a:endParaRPr lang="en-US" altLang="zh-CN" sz="4400" dirty="0">
              <a:ln>
                <a:solidFill>
                  <a:schemeClr val="bg1"/>
                </a:solidFill>
              </a:ln>
              <a:solidFill>
                <a:srgbClr val="FFFF00"/>
              </a:solidFill>
              <a:latin typeface="+mn-lt"/>
              <a:ea typeface="+mn-ea"/>
            </a:endParaRPr>
          </a:p>
          <a:p>
            <a:pPr fontAlgn="auto">
              <a:spcBef>
                <a:spcPts val="0"/>
              </a:spcBef>
              <a:spcAft>
                <a:spcPts val="0"/>
              </a:spcAft>
              <a:defRPr/>
            </a:pPr>
            <a:r>
              <a:rPr lang="zh-CN" altLang="en-US" sz="4400" dirty="0">
                <a:ln>
                  <a:solidFill>
                    <a:schemeClr val="bg1"/>
                  </a:solidFill>
                </a:ln>
                <a:solidFill>
                  <a:srgbClr val="FFFF00"/>
                </a:solidFill>
                <a:latin typeface="+mn-lt"/>
                <a:ea typeface="+mn-ea"/>
              </a:rPr>
              <a:t>都是心灵螺纹结构体！！</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bwMode="auto"/>
        <p:txBody>
          <a:bodyPr wrap="square" lIns="91440" tIns="45720" rIns="91440" bIns="45720" numCol="1" anchorCtr="0" compatLnSpc="1">
            <a:prstTxWarp prst="textNoShape">
              <a:avLst/>
            </a:prstTxWarp>
          </a:bodyPr>
          <a:lstStyle/>
          <a:p>
            <a:pPr eaLnBrk="1" hangingPunct="1">
              <a:defRPr/>
            </a:pPr>
            <a:endParaRPr lang="zh-CN" altLang="en-US" smtClean="0"/>
          </a:p>
        </p:txBody>
      </p:sp>
      <p:pic>
        <p:nvPicPr>
          <p:cNvPr id="48130" name="Picture 5" descr="莫名其妙014"/>
          <p:cNvPicPr>
            <a:picLocks noChangeAspect="1" noChangeArrowheads="1"/>
          </p:cNvPicPr>
          <p:nvPr/>
        </p:nvPicPr>
        <p:blipFill>
          <a:blip r:embed="rId2"/>
          <a:srcRect/>
          <a:stretch>
            <a:fillRect/>
          </a:stretch>
        </p:blipFill>
        <p:spPr bwMode="auto">
          <a:xfrm>
            <a:off x="-304800" y="-228600"/>
            <a:ext cx="9753600" cy="7315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xfrm>
            <a:off x="900113" y="549275"/>
            <a:ext cx="7772400" cy="719138"/>
          </a:xfrm>
        </p:spPr>
        <p:txBody>
          <a:bodyPr wrap="square" lIns="91440" tIns="45720" rIns="91440" bIns="45720" numCol="1" anchorCtr="0" compatLnSpc="1">
            <a:prstTxWarp prst="textNoShape">
              <a:avLst/>
            </a:prstTxWarp>
          </a:bodyPr>
          <a:lstStyle/>
          <a:p>
            <a:r>
              <a:rPr lang="zh-CN" altLang="en-US" sz="3600" b="1" smtClean="0">
                <a:solidFill>
                  <a:schemeClr val="accent2"/>
                </a:solidFill>
              </a:rPr>
              <a:t>花生发芽时目标物光场的“涡旋畸变”</a:t>
            </a:r>
          </a:p>
        </p:txBody>
      </p:sp>
      <p:pic>
        <p:nvPicPr>
          <p:cNvPr id="49154" name="Picture 4" descr="涡旋无所不在012"/>
          <p:cNvPicPr>
            <a:picLocks noChangeAspect="1" noChangeArrowheads="1"/>
          </p:cNvPicPr>
          <p:nvPr/>
        </p:nvPicPr>
        <p:blipFill>
          <a:blip r:embed="rId2"/>
          <a:srcRect/>
          <a:stretch>
            <a:fillRect/>
          </a:stretch>
        </p:blipFill>
        <p:spPr bwMode="auto">
          <a:xfrm>
            <a:off x="900113" y="1557338"/>
            <a:ext cx="7756525" cy="5113337"/>
          </a:xfrm>
          <a:prstGeom prst="rect">
            <a:avLst/>
          </a:prstGeom>
          <a:noFill/>
          <a:ln w="31750">
            <a:solidFill>
              <a:srgbClr val="FF0000"/>
            </a:solid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786063" y="500063"/>
            <a:ext cx="3929062" cy="914400"/>
          </a:xfrm>
        </p:spPr>
        <p:txBody>
          <a:bodyPr/>
          <a:lstStyle/>
          <a:p>
            <a:pPr eaLnBrk="1" fontAlgn="auto" hangingPunct="1">
              <a:spcAft>
                <a:spcPts val="0"/>
              </a:spcAft>
              <a:defRPr/>
            </a:pPr>
            <a:r>
              <a:rPr lang="zh-CN" altLang="en-US" sz="4800" dirty="0" smtClean="0">
                <a:solidFill>
                  <a:srgbClr val="FFFF00"/>
                </a:solidFill>
                <a:cs typeface="+mj-cs"/>
              </a:rPr>
              <a:t>分支复合结构</a:t>
            </a:r>
            <a:endParaRPr lang="zh-CN" altLang="en-US" sz="4800" dirty="0">
              <a:solidFill>
                <a:srgbClr val="FFFF00"/>
              </a:solidFill>
              <a:cs typeface="+mj-cs"/>
            </a:endParaRPr>
          </a:p>
        </p:txBody>
      </p:sp>
      <p:pic>
        <p:nvPicPr>
          <p:cNvPr id="4" name="内容占位符 3" descr="M310.JPG"/>
          <p:cNvPicPr>
            <a:picLocks noGrp="1" noChangeAspect="1"/>
          </p:cNvPicPr>
          <p:nvPr>
            <p:ph idx="1"/>
          </p:nvPr>
        </p:nvPicPr>
        <p:blipFill>
          <a:blip r:embed="rId2"/>
          <a:stretch>
            <a:fillRect/>
          </a:stretch>
        </p:blipFill>
        <p:spPr>
          <a:xfrm>
            <a:off x="1857356" y="1500174"/>
            <a:ext cx="5724525" cy="4654572"/>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86125" y="571500"/>
            <a:ext cx="2514600" cy="914400"/>
          </a:xfrm>
        </p:spPr>
        <p:txBody>
          <a:bodyPr/>
          <a:lstStyle/>
          <a:p>
            <a:pPr eaLnBrk="1" fontAlgn="auto" hangingPunct="1">
              <a:spcAft>
                <a:spcPts val="0"/>
              </a:spcAft>
              <a:defRPr/>
            </a:pPr>
            <a:r>
              <a:rPr lang="zh-CN" altLang="en-US" sz="4400" dirty="0" smtClean="0">
                <a:solidFill>
                  <a:srgbClr val="FFFF00"/>
                </a:solidFill>
                <a:cs typeface="+mj-cs"/>
              </a:rPr>
              <a:t>流体结构</a:t>
            </a:r>
            <a:endParaRPr lang="zh-CN" altLang="en-US" sz="4400" dirty="0">
              <a:solidFill>
                <a:srgbClr val="FFFF00"/>
              </a:solidFill>
              <a:cs typeface="+mj-cs"/>
            </a:endParaRPr>
          </a:p>
        </p:txBody>
      </p:sp>
      <p:pic>
        <p:nvPicPr>
          <p:cNvPr id="4" name="内容占位符 3" descr="m218.jpg"/>
          <p:cNvPicPr>
            <a:picLocks noGrp="1" noChangeAspect="1"/>
          </p:cNvPicPr>
          <p:nvPr>
            <p:ph idx="1"/>
          </p:nvPr>
        </p:nvPicPr>
        <p:blipFill>
          <a:blip r:embed="rId2"/>
          <a:stretch>
            <a:fillRect/>
          </a:stretch>
        </p:blipFill>
        <p:spPr>
          <a:xfrm>
            <a:off x="1924050" y="2584450"/>
            <a:ext cx="5753100" cy="2971800"/>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928813" y="500063"/>
            <a:ext cx="5214937" cy="914400"/>
          </a:xfrm>
        </p:spPr>
        <p:txBody>
          <a:bodyPr>
            <a:normAutofit/>
          </a:bodyPr>
          <a:lstStyle/>
          <a:p>
            <a:pPr eaLnBrk="1" fontAlgn="auto" hangingPunct="1">
              <a:spcAft>
                <a:spcPts val="0"/>
              </a:spcAft>
              <a:defRPr/>
            </a:pPr>
            <a:r>
              <a:rPr lang="zh-CN" altLang="en-US" b="1" dirty="0" smtClean="0">
                <a:solidFill>
                  <a:srgbClr val="FFFF00"/>
                </a:solidFill>
                <a:latin typeface="华文新魏" pitchFamily="2" charset="-122"/>
                <a:ea typeface="华文新魏" pitchFamily="2" charset="-122"/>
                <a:cs typeface="+mj-cs"/>
              </a:rPr>
              <a:t>类太极图结构和结节</a:t>
            </a:r>
            <a:endParaRPr lang="zh-CN" altLang="en-US" b="1" dirty="0">
              <a:solidFill>
                <a:srgbClr val="FFFF00"/>
              </a:solidFill>
              <a:latin typeface="华文新魏" pitchFamily="2" charset="-122"/>
              <a:ea typeface="华文新魏" pitchFamily="2" charset="-122"/>
              <a:cs typeface="+mj-cs"/>
            </a:endParaRPr>
          </a:p>
        </p:txBody>
      </p:sp>
      <p:pic>
        <p:nvPicPr>
          <p:cNvPr id="4" name="内容占位符 3" descr="TAIJI03.jpg"/>
          <p:cNvPicPr>
            <a:picLocks noGrp="1" noChangeAspect="1"/>
          </p:cNvPicPr>
          <p:nvPr>
            <p:ph idx="1"/>
          </p:nvPr>
        </p:nvPicPr>
        <p:blipFill>
          <a:blip r:embed="rId2"/>
          <a:stretch>
            <a:fillRect/>
          </a:stretch>
        </p:blipFill>
        <p:spPr>
          <a:xfrm>
            <a:off x="2824162" y="2055812"/>
            <a:ext cx="3952875" cy="4029075"/>
          </a:xfrm>
          <a:solidFill>
            <a:srgbClr val="FFFFFF">
              <a:shade val="85000"/>
            </a:srgbClr>
          </a:solidFill>
          <a:ln w="88900" cap="sq">
            <a:solidFill>
              <a:srgbClr val="FF0000"/>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B0F0"/>
          </a:solidFill>
        </p:spPr>
        <p:txBody>
          <a:bodyPr>
            <a:normAutofit/>
          </a:bodyPr>
          <a:lstStyle/>
          <a:p>
            <a:pPr eaLnBrk="1" fontAlgn="auto" hangingPunct="1">
              <a:spcAft>
                <a:spcPts val="0"/>
              </a:spcAft>
              <a:defRPr/>
            </a:pPr>
            <a:r>
              <a:rPr lang="zh-CN" altLang="en-US" b="1" dirty="0" smtClean="0">
                <a:ln w="18415" cmpd="sng">
                  <a:solidFill>
                    <a:schemeClr val="tx1"/>
                  </a:solidFill>
                  <a:prstDash val="solid"/>
                </a:ln>
                <a:solidFill>
                  <a:srgbClr val="FFFFFF"/>
                </a:solidFill>
                <a:effectLst>
                  <a:outerShdw blurRad="63500" dir="3600000" algn="tl" rotWithShape="0">
                    <a:srgbClr val="000000">
                      <a:alpha val="70000"/>
                    </a:srgbClr>
                  </a:outerShdw>
                </a:effectLst>
                <a:latin typeface="华文彩云" pitchFamily="2" charset="-122"/>
                <a:ea typeface="华文彩云" pitchFamily="2" charset="-122"/>
                <a:cs typeface="+mj-cs"/>
              </a:rPr>
              <a:t>高级心灵光子辐射摄影：意念摄影</a:t>
            </a:r>
            <a:endParaRPr lang="zh-CN" altLang="en-US" b="1" dirty="0">
              <a:ln w="18415" cmpd="sng">
                <a:solidFill>
                  <a:schemeClr val="tx1"/>
                </a:solidFill>
                <a:prstDash val="solid"/>
              </a:ln>
              <a:solidFill>
                <a:srgbClr val="FFFFFF"/>
              </a:solidFill>
              <a:effectLst>
                <a:outerShdw blurRad="63500" dir="3600000" algn="tl" rotWithShape="0">
                  <a:srgbClr val="000000">
                    <a:alpha val="70000"/>
                  </a:srgbClr>
                </a:outerShdw>
              </a:effectLst>
              <a:latin typeface="华文彩云" pitchFamily="2" charset="-122"/>
              <a:ea typeface="华文彩云" pitchFamily="2" charset="-122"/>
              <a:cs typeface="+mj-cs"/>
            </a:endParaRPr>
          </a:p>
        </p:txBody>
      </p:sp>
      <p:sp>
        <p:nvSpPr>
          <p:cNvPr id="3" name="内容占位符 2"/>
          <p:cNvSpPr>
            <a:spLocks noGrp="1"/>
          </p:cNvSpPr>
          <p:nvPr>
            <p:ph idx="1"/>
          </p:nvPr>
        </p:nvSpPr>
        <p:spPr>
          <a:xfrm>
            <a:off x="914400" y="1784350"/>
            <a:ext cx="6443663" cy="3287713"/>
          </a:xfrm>
        </p:spPr>
        <p:txBody>
          <a:bodyPr>
            <a:normAutofit/>
          </a:bodyPr>
          <a:lstStyle/>
          <a:p>
            <a:pPr marL="411480" eaLnBrk="1" fontAlgn="auto" hangingPunct="1">
              <a:lnSpc>
                <a:spcPct val="120000"/>
              </a:lnSpc>
              <a:spcBef>
                <a:spcPts val="0"/>
              </a:spcBef>
              <a:spcAft>
                <a:spcPts val="0"/>
              </a:spcAft>
              <a:buClr>
                <a:schemeClr val="accent2"/>
              </a:buClr>
              <a:buSzPct val="80000"/>
              <a:buFont typeface="Wingdings"/>
              <a:buNone/>
              <a:defRPr/>
            </a:pP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        (1) </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无任何</a:t>
            </a:r>
            <a:r>
              <a:rPr lang="zh-CN" altLang="en-US" sz="2600" kern="0"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光学系统</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a:t>
            </a:r>
          </a:p>
          <a:p>
            <a:pPr marL="411480" eaLnBrk="1" fontAlgn="auto" hangingPunct="1">
              <a:lnSpc>
                <a:spcPct val="120000"/>
              </a:lnSpc>
              <a:spcBef>
                <a:spcPts val="0"/>
              </a:spcBef>
              <a:spcAft>
                <a:spcPts val="0"/>
              </a:spcAft>
              <a:buClr>
                <a:schemeClr val="accent2"/>
              </a:buClr>
              <a:buSzPct val="80000"/>
              <a:buFont typeface="Wingdings"/>
              <a:buNone/>
              <a:defRPr/>
            </a:pP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        (2) </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无任何</a:t>
            </a:r>
            <a:r>
              <a:rPr lang="zh-CN" altLang="en-US" sz="2600" kern="0"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快门系统</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a:t>
            </a:r>
          </a:p>
          <a:p>
            <a:pPr marL="411480" eaLnBrk="1" fontAlgn="auto" hangingPunct="1">
              <a:lnSpc>
                <a:spcPct val="120000"/>
              </a:lnSpc>
              <a:spcBef>
                <a:spcPts val="0"/>
              </a:spcBef>
              <a:spcAft>
                <a:spcPts val="0"/>
              </a:spcAft>
              <a:buClr>
                <a:schemeClr val="accent2"/>
              </a:buClr>
              <a:buSzPct val="80000"/>
              <a:buFont typeface="Wingdings"/>
              <a:buNone/>
              <a:defRPr/>
            </a:pP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        (3) </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放松、入静，意念想象一个目标</a:t>
            </a:r>
            <a:endPar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endParaRPr>
          </a:p>
          <a:p>
            <a:pPr marL="411480" eaLnBrk="1" fontAlgn="auto" hangingPunct="1">
              <a:lnSpc>
                <a:spcPct val="120000"/>
              </a:lnSpc>
              <a:spcBef>
                <a:spcPts val="0"/>
              </a:spcBef>
              <a:spcAft>
                <a:spcPts val="0"/>
              </a:spcAft>
              <a:buClr>
                <a:schemeClr val="accent2"/>
              </a:buClr>
              <a:buSzPct val="80000"/>
              <a:buFont typeface="Wingdings"/>
              <a:buNone/>
              <a:defRPr/>
            </a:pP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        (4) </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有可能</a:t>
            </a:r>
            <a:r>
              <a:rPr lang="zh-CN" altLang="en-US" sz="2600" kern="0"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“超时空地”</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提取信息；</a:t>
            </a:r>
          </a:p>
          <a:p>
            <a:pPr marL="411480" eaLnBrk="1" fontAlgn="auto" hangingPunct="1">
              <a:lnSpc>
                <a:spcPct val="120000"/>
              </a:lnSpc>
              <a:spcBef>
                <a:spcPts val="0"/>
              </a:spcBef>
              <a:spcAft>
                <a:spcPts val="0"/>
              </a:spcAft>
              <a:buClr>
                <a:schemeClr val="accent2"/>
              </a:buClr>
              <a:buSzPct val="80000"/>
              <a:buFont typeface="Wingdings"/>
              <a:buChar char=""/>
              <a:defRPr/>
            </a:pP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    (5) </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已获得了</a:t>
            </a:r>
            <a:r>
              <a:rPr lang="en-US" altLang="zh-CN" sz="2600" dirty="0" smtClean="0">
                <a:effectLst>
                  <a:outerShdw blurRad="38100" dist="38100" dir="2700000" algn="tl">
                    <a:srgbClr val="000000">
                      <a:alpha val="43137"/>
                    </a:srgbClr>
                  </a:outerShdw>
                </a:effectLst>
                <a:latin typeface="Times New Roman" pitchFamily="18" charset="0"/>
                <a:cs typeface="Times New Roman" pitchFamily="18" charset="0"/>
              </a:rPr>
              <a:t>300</a:t>
            </a:r>
            <a:r>
              <a:rPr lang="zh-CN" altLang="en-US" sz="2600" dirty="0" smtClean="0">
                <a:effectLst>
                  <a:outerShdw blurRad="38100" dist="38100" dir="2700000" algn="tl">
                    <a:srgbClr val="000000">
                      <a:alpha val="43137"/>
                    </a:srgbClr>
                  </a:outerShdw>
                </a:effectLst>
                <a:latin typeface="Times New Roman" pitchFamily="18" charset="0"/>
                <a:cs typeface="Times New Roman" pitchFamily="18" charset="0"/>
              </a:rPr>
              <a:t>余张</a:t>
            </a:r>
            <a:r>
              <a:rPr lang="zh-CN" altLang="en-US" sz="2600" kern="0"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意影照片</a:t>
            </a:r>
            <a:r>
              <a:rPr lang="zh-CN" altLang="en-US" sz="2600" kern="0" dirty="0" smtClean="0">
                <a:effectLst>
                  <a:outerShdw blurRad="38100" dist="38100" dir="2700000" algn="tl">
                    <a:srgbClr val="000000">
                      <a:alpha val="43137"/>
                    </a:srgbClr>
                  </a:outerShdw>
                </a:effectLst>
                <a:latin typeface="Times New Roman" pitchFamily="18" charset="0"/>
                <a:cs typeface="Times New Roman" pitchFamily="18" charset="0"/>
              </a:rPr>
              <a:t>；</a:t>
            </a:r>
            <a:endParaRPr lang="en-US" altLang="zh-CN" sz="2600" kern="0" dirty="0" smtClean="0">
              <a:effectLst>
                <a:outerShdw blurRad="38100" dist="38100" dir="2700000" algn="tl">
                  <a:srgbClr val="000000">
                    <a:alpha val="43137"/>
                  </a:srgbClr>
                </a:outerShdw>
              </a:effectLst>
              <a:latin typeface="Times New Roman" pitchFamily="18" charset="0"/>
              <a:cs typeface="Times New Roman" pitchFamily="18" charset="0"/>
            </a:endParaRPr>
          </a:p>
          <a:p>
            <a:pPr marL="411480" eaLnBrk="1" fontAlgn="auto" hangingPunct="1">
              <a:lnSpc>
                <a:spcPct val="120000"/>
              </a:lnSpc>
              <a:spcBef>
                <a:spcPts val="0"/>
              </a:spcBef>
              <a:spcAft>
                <a:spcPts val="0"/>
              </a:spcAft>
              <a:buClr>
                <a:schemeClr val="accent2"/>
              </a:buClr>
              <a:buSzPct val="80000"/>
              <a:buFont typeface="Wingdings"/>
              <a:buChar char=""/>
              <a:defRPr/>
            </a:pPr>
            <a:r>
              <a:rPr lang="en-US" altLang="zh-CN" sz="2600" kern="0" dirty="0" smtClean="0">
                <a:effectLst>
                  <a:outerShdw blurRad="38100" dist="38100" dir="2700000" algn="tl">
                    <a:srgbClr val="000000">
                      <a:alpha val="43137"/>
                    </a:srgbClr>
                  </a:outerShdw>
                </a:effectLst>
                <a:latin typeface="Times New Roman" pitchFamily="18" charset="0"/>
                <a:cs typeface="Times New Roman" pitchFamily="18" charset="0"/>
              </a:rPr>
              <a:t>    (6) 2002</a:t>
            </a:r>
            <a:r>
              <a:rPr lang="zh-CN" altLang="en-US" sz="2600" kern="0" dirty="0" smtClean="0">
                <a:effectLst>
                  <a:outerShdw blurRad="38100" dist="38100" dir="2700000" algn="tl">
                    <a:srgbClr val="000000">
                      <a:alpha val="43137"/>
                    </a:srgbClr>
                  </a:outerShdw>
                </a:effectLst>
                <a:latin typeface="Times New Roman" pitchFamily="18" charset="0"/>
                <a:cs typeface="Times New Roman" pitchFamily="18" charset="0"/>
              </a:rPr>
              <a:t>年采用数码相机取得</a:t>
            </a:r>
            <a:r>
              <a:rPr lang="zh-CN" altLang="en-US" sz="2800" kern="0" dirty="0" smtClean="0">
                <a:effectLst>
                  <a:outerShdw blurRad="38100" dist="38100" dir="2700000" algn="tl">
                    <a:srgbClr val="000000">
                      <a:alpha val="43137"/>
                    </a:srgbClr>
                  </a:outerShdw>
                </a:effectLst>
                <a:latin typeface="Times New Roman" pitchFamily="18" charset="0"/>
                <a:cs typeface="Times New Roman" pitchFamily="18" charset="0"/>
              </a:rPr>
              <a:t>成功</a:t>
            </a:r>
            <a:endParaRPr lang="zh-CN" altLang="en-US" sz="2800" kern="0" dirty="0">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928688" y="214313"/>
            <a:ext cx="7848600" cy="6337300"/>
          </a:xfrm>
        </p:spPr>
        <p:txBody>
          <a:bodyPr lIns="0" tIns="0" rIns="0" bIns="0" anchor="t">
            <a:noAutofit/>
          </a:bodyPr>
          <a:lstStyle/>
          <a:p>
            <a:pPr algn="just" eaLnBrk="1" fontAlgn="auto" hangingPunct="1">
              <a:lnSpc>
                <a:spcPct val="110000"/>
              </a:lnSpc>
              <a:spcBef>
                <a:spcPct val="0"/>
              </a:spcBef>
              <a:spcAft>
                <a:spcPts val="0"/>
              </a:spcAft>
              <a:buFont typeface="Wingdings"/>
              <a:buNone/>
              <a:defRPr/>
            </a:pPr>
            <a:r>
              <a:rPr lang="en-US" altLang="zh-CN" sz="2500" b="1" dirty="0" smtClean="0">
                <a:effectLst>
                  <a:outerShdw blurRad="38100" dist="38100" dir="2700000" algn="tl">
                    <a:srgbClr val="000000"/>
                  </a:outerShdw>
                </a:effectLst>
                <a:cs typeface="Times New Roman" pitchFamily="18" charset="0"/>
              </a:rPr>
              <a:t>        </a:t>
            </a:r>
            <a:r>
              <a:rPr lang="en-US" altLang="zh-CN" sz="2500" b="1" dirty="0" smtClean="0">
                <a:solidFill>
                  <a:srgbClr val="FFFF00"/>
                </a:solidFill>
                <a:effectLst>
                  <a:outerShdw blurRad="38100" dist="38100" dir="2700000" algn="tl">
                    <a:srgbClr val="000000"/>
                  </a:outerShdw>
                </a:effectLst>
                <a:cs typeface="Times New Roman" pitchFamily="18" charset="0"/>
              </a:rPr>
              <a:t>(1) </a:t>
            </a:r>
            <a:r>
              <a:rPr lang="zh-CN" altLang="en-US" sz="2500" b="1" dirty="0" smtClean="0">
                <a:solidFill>
                  <a:srgbClr val="FFFF00"/>
                </a:solidFill>
                <a:effectLst>
                  <a:outerShdw blurRad="38100" dist="38100" dir="2700000" algn="tl">
                    <a:srgbClr val="000000"/>
                  </a:outerShdw>
                </a:effectLst>
                <a:cs typeface="Times New Roman" pitchFamily="18" charset="0"/>
              </a:rPr>
              <a:t>某些功能人可以将出现在前额</a:t>
            </a:r>
            <a:r>
              <a:rPr lang="en-US" altLang="zh-CN" sz="2500" b="1" dirty="0" smtClean="0">
                <a:solidFill>
                  <a:srgbClr val="FFFF00"/>
                </a:solidFill>
                <a:effectLst>
                  <a:outerShdw blurRad="38100" dist="38100" dir="2700000" algn="tl">
                    <a:srgbClr val="000000"/>
                  </a:outerShdw>
                </a:effectLst>
                <a:cs typeface="Times New Roman" pitchFamily="18" charset="0"/>
              </a:rPr>
              <a:t>(</a:t>
            </a:r>
            <a:r>
              <a:rPr lang="zh-CN" altLang="en-US" sz="2500" b="1" dirty="0" smtClean="0">
                <a:solidFill>
                  <a:srgbClr val="FFFF00"/>
                </a:solidFill>
                <a:effectLst>
                  <a:outerShdw blurRad="38100" dist="38100" dir="2700000" algn="tl">
                    <a:srgbClr val="000000"/>
                  </a:outerShdw>
                </a:effectLst>
                <a:cs typeface="Times New Roman" pitchFamily="18" charset="0"/>
              </a:rPr>
              <a:t>天目穴</a:t>
            </a:r>
            <a:r>
              <a:rPr lang="en-US" altLang="zh-CN" sz="2500" b="1" dirty="0" smtClean="0">
                <a:solidFill>
                  <a:srgbClr val="FFFF00"/>
                </a:solidFill>
                <a:effectLst>
                  <a:outerShdw blurRad="38100" dist="38100" dir="2700000" algn="tl">
                    <a:srgbClr val="000000"/>
                  </a:outerShdw>
                </a:effectLst>
                <a:cs typeface="Times New Roman" pitchFamily="18" charset="0"/>
              </a:rPr>
              <a:t>)</a:t>
            </a:r>
            <a:r>
              <a:rPr lang="zh-CN" altLang="en-US" sz="2500" b="1" dirty="0" smtClean="0">
                <a:solidFill>
                  <a:srgbClr val="FFFF00"/>
                </a:solidFill>
                <a:effectLst>
                  <a:outerShdw blurRad="38100" dist="38100" dir="2700000" algn="tl">
                    <a:srgbClr val="000000"/>
                  </a:outerShdw>
                </a:effectLst>
                <a:cs typeface="Times New Roman" pitchFamily="18" charset="0"/>
              </a:rPr>
              <a:t>屏幕上的图象转印到底片或</a:t>
            </a:r>
            <a:r>
              <a:rPr lang="en-US" altLang="zh-CN" sz="2500" b="1" dirty="0" err="1" smtClean="0">
                <a:solidFill>
                  <a:srgbClr val="FFFF00"/>
                </a:solidFill>
                <a:effectLst>
                  <a:outerShdw blurRad="38100" dist="38100" dir="2700000" algn="tl">
                    <a:srgbClr val="000000"/>
                  </a:outerShdw>
                </a:effectLst>
                <a:cs typeface="Times New Roman" pitchFamily="18" charset="0"/>
              </a:rPr>
              <a:t>polaroid</a:t>
            </a:r>
            <a:r>
              <a:rPr lang="en-US" altLang="zh-CN" sz="2500" b="1" dirty="0" smtClean="0">
                <a:solidFill>
                  <a:srgbClr val="FFFF00"/>
                </a:solidFill>
                <a:effectLst>
                  <a:outerShdw blurRad="38100" dist="38100" dir="2700000" algn="tl">
                    <a:srgbClr val="000000"/>
                  </a:outerShdw>
                </a:effectLst>
                <a:cs typeface="Times New Roman" pitchFamily="18" charset="0"/>
              </a:rPr>
              <a:t> </a:t>
            </a:r>
            <a:r>
              <a:rPr lang="zh-CN" altLang="en-US" sz="2500" b="1" dirty="0" smtClean="0">
                <a:solidFill>
                  <a:srgbClr val="FFFF00"/>
                </a:solidFill>
                <a:effectLst>
                  <a:outerShdw blurRad="38100" dist="38100" dir="2700000" algn="tl">
                    <a:srgbClr val="000000"/>
                  </a:outerShdw>
                </a:effectLst>
                <a:cs typeface="Times New Roman" pitchFamily="18" charset="0"/>
              </a:rPr>
              <a:t>相纸上。</a:t>
            </a:r>
          </a:p>
          <a:p>
            <a:pPr algn="just" eaLnBrk="1" fontAlgn="auto" hangingPunct="1">
              <a:lnSpc>
                <a:spcPct val="110000"/>
              </a:lnSpc>
              <a:spcBef>
                <a:spcPct val="0"/>
              </a:spcBef>
              <a:spcAft>
                <a:spcPts val="0"/>
              </a:spcAft>
              <a:buFont typeface="Wingdings"/>
              <a:buNone/>
              <a:defRPr/>
            </a:pPr>
            <a:r>
              <a:rPr lang="en-US" altLang="zh-CN" sz="2500" b="1" dirty="0" smtClean="0">
                <a:solidFill>
                  <a:srgbClr val="FFFF00"/>
                </a:solidFill>
                <a:effectLst>
                  <a:outerShdw blurRad="38100" dist="38100" dir="2700000" algn="tl">
                    <a:srgbClr val="000000"/>
                  </a:outerShdw>
                </a:effectLst>
                <a:cs typeface="Times New Roman" pitchFamily="18" charset="0"/>
              </a:rPr>
              <a:t>        (2) 20</a:t>
            </a:r>
            <a:r>
              <a:rPr lang="zh-CN" altLang="en-US" sz="2500" b="1" dirty="0" smtClean="0">
                <a:solidFill>
                  <a:srgbClr val="FFFF00"/>
                </a:solidFill>
                <a:effectLst>
                  <a:outerShdw blurRad="38100" dist="38100" dir="2700000" algn="tl">
                    <a:srgbClr val="000000"/>
                  </a:outerShdw>
                </a:effectLst>
                <a:cs typeface="Times New Roman" pitchFamily="18" charset="0"/>
              </a:rPr>
              <a:t>世纪初欧洲和美国的科学家也研究了“意影”美国研究者</a:t>
            </a:r>
            <a:r>
              <a:rPr lang="en-US" altLang="zh-CN" sz="2500" b="1" dirty="0" smtClean="0">
                <a:solidFill>
                  <a:srgbClr val="FFFF00"/>
                </a:solidFill>
                <a:effectLst>
                  <a:outerShdw blurRad="38100" dist="38100" dir="2700000" algn="tl">
                    <a:srgbClr val="000000"/>
                  </a:outerShdw>
                </a:effectLst>
                <a:cs typeface="Times New Roman" pitchFamily="18" charset="0"/>
              </a:rPr>
              <a:t> </a:t>
            </a:r>
            <a:r>
              <a:rPr lang="en-US" altLang="zh-CN" sz="2500" b="1" dirty="0" err="1" smtClean="0">
                <a:solidFill>
                  <a:srgbClr val="FFFF00"/>
                </a:solidFill>
                <a:effectLst>
                  <a:outerShdw blurRad="38100" dist="38100" dir="2700000" algn="tl">
                    <a:srgbClr val="000000"/>
                  </a:outerShdw>
                </a:effectLst>
                <a:cs typeface="Times New Roman" pitchFamily="18" charset="0"/>
              </a:rPr>
              <a:t>Eisenbud</a:t>
            </a:r>
            <a:r>
              <a:rPr lang="zh-CN" altLang="en-US" sz="2500" b="1" dirty="0" smtClean="0">
                <a:solidFill>
                  <a:srgbClr val="FFFF00"/>
                </a:solidFill>
                <a:effectLst>
                  <a:outerShdw blurRad="38100" dist="38100" dir="2700000" algn="tl">
                    <a:srgbClr val="000000"/>
                  </a:outerShdw>
                </a:effectLst>
                <a:cs typeface="Times New Roman" pitchFamily="18" charset="0"/>
              </a:rPr>
              <a:t>深入研究了 </a:t>
            </a:r>
            <a:r>
              <a:rPr lang="en-US" altLang="zh-CN" sz="2500" b="1" dirty="0" smtClean="0">
                <a:solidFill>
                  <a:srgbClr val="FFFF00"/>
                </a:solidFill>
                <a:effectLst>
                  <a:outerShdw blurRad="38100" dist="38100" dir="2700000" algn="tl">
                    <a:srgbClr val="000000"/>
                  </a:outerShdw>
                </a:effectLst>
                <a:cs typeface="Times New Roman" pitchFamily="18" charset="0"/>
              </a:rPr>
              <a:t>Serious</a:t>
            </a:r>
            <a:r>
              <a:rPr lang="zh-CN" altLang="en-US" sz="2500" b="1" dirty="0" smtClean="0">
                <a:solidFill>
                  <a:srgbClr val="FFFF00"/>
                </a:solidFill>
                <a:effectLst>
                  <a:outerShdw blurRad="38100" dist="38100" dir="2700000" algn="tl">
                    <a:srgbClr val="000000"/>
                  </a:outerShdw>
                </a:effectLst>
                <a:cs typeface="Times New Roman" pitchFamily="18" charset="0"/>
              </a:rPr>
              <a:t>的“意影”功能。</a:t>
            </a:r>
          </a:p>
          <a:p>
            <a:pPr algn="just" eaLnBrk="1" fontAlgn="auto" hangingPunct="1">
              <a:lnSpc>
                <a:spcPct val="110000"/>
              </a:lnSpc>
              <a:spcBef>
                <a:spcPct val="0"/>
              </a:spcBef>
              <a:spcAft>
                <a:spcPts val="0"/>
              </a:spcAft>
              <a:buFont typeface="Wingdings"/>
              <a:buNone/>
              <a:defRPr/>
            </a:pPr>
            <a:r>
              <a:rPr lang="en-US" altLang="zh-CN" sz="2500" b="1" dirty="0" smtClean="0">
                <a:solidFill>
                  <a:srgbClr val="FFFF00"/>
                </a:solidFill>
                <a:effectLst>
                  <a:outerShdw blurRad="38100" dist="38100" dir="2700000" algn="tl">
                    <a:srgbClr val="000000"/>
                  </a:outerShdw>
                </a:effectLst>
                <a:cs typeface="Times New Roman" pitchFamily="18" charset="0"/>
              </a:rPr>
              <a:t>        (3) 1931</a:t>
            </a:r>
            <a:r>
              <a:rPr lang="zh-CN" altLang="en-US" sz="2500" b="1" dirty="0" smtClean="0">
                <a:solidFill>
                  <a:srgbClr val="FFFF00"/>
                </a:solidFill>
                <a:effectLst>
                  <a:outerShdw blurRad="38100" dist="38100" dir="2700000" algn="tl">
                    <a:srgbClr val="000000"/>
                  </a:outerShdw>
                </a:effectLst>
                <a:cs typeface="Times New Roman" pitchFamily="18" charset="0"/>
              </a:rPr>
              <a:t>年日本人</a:t>
            </a:r>
            <a:r>
              <a:rPr lang="en-US" altLang="zh-CN" sz="2500" b="1" dirty="0" smtClean="0">
                <a:solidFill>
                  <a:srgbClr val="FFFF00"/>
                </a:solidFill>
                <a:effectLst>
                  <a:outerShdw blurRad="38100" dist="38100" dir="2700000" algn="tl">
                    <a:srgbClr val="000000"/>
                  </a:outerShdw>
                </a:effectLst>
                <a:cs typeface="Times New Roman" pitchFamily="18" charset="0"/>
              </a:rPr>
              <a:t> </a:t>
            </a:r>
            <a:r>
              <a:rPr lang="zh-CN" altLang="en-US" sz="2500" b="1" dirty="0" smtClean="0">
                <a:solidFill>
                  <a:srgbClr val="FFFF00"/>
                </a:solidFill>
                <a:effectLst>
                  <a:outerShdw blurRad="38100" dist="38100" dir="2700000" algn="tl">
                    <a:srgbClr val="000000"/>
                  </a:outerShdw>
                </a:effectLst>
                <a:cs typeface="Times New Roman" pitchFamily="18" charset="0"/>
              </a:rPr>
              <a:t>三田光一（</a:t>
            </a:r>
            <a:r>
              <a:rPr lang="en-US" altLang="zh-CN" sz="2500" b="1" dirty="0" err="1" smtClean="0">
                <a:solidFill>
                  <a:srgbClr val="FFFF00"/>
                </a:solidFill>
                <a:effectLst>
                  <a:outerShdw blurRad="38100" dist="38100" dir="2700000" algn="tl">
                    <a:srgbClr val="000000"/>
                  </a:outerShdw>
                </a:effectLst>
                <a:cs typeface="Times New Roman" pitchFamily="18" charset="0"/>
              </a:rPr>
              <a:t>Tomokichi</a:t>
            </a:r>
            <a:r>
              <a:rPr lang="en-US" altLang="zh-CN" sz="2500" b="1" dirty="0" smtClean="0">
                <a:solidFill>
                  <a:srgbClr val="FFFF00"/>
                </a:solidFill>
                <a:effectLst>
                  <a:outerShdw blurRad="38100" dist="38100" dir="2700000" algn="tl">
                    <a:srgbClr val="000000"/>
                  </a:outerShdw>
                </a:effectLst>
                <a:cs typeface="Times New Roman" pitchFamily="18" charset="0"/>
              </a:rPr>
              <a:t> </a:t>
            </a:r>
            <a:r>
              <a:rPr lang="en-US" altLang="zh-CN" sz="2500" b="1" dirty="0" err="1" smtClean="0">
                <a:solidFill>
                  <a:srgbClr val="FFFF00"/>
                </a:solidFill>
                <a:effectLst>
                  <a:outerShdw blurRad="38100" dist="38100" dir="2700000" algn="tl">
                    <a:srgbClr val="000000"/>
                  </a:outerShdw>
                </a:effectLst>
                <a:cs typeface="Times New Roman" pitchFamily="18" charset="0"/>
              </a:rPr>
              <a:t>Fukurai</a:t>
            </a:r>
            <a:r>
              <a:rPr lang="zh-CN" altLang="en-US" sz="2500" b="1" dirty="0" smtClean="0">
                <a:solidFill>
                  <a:srgbClr val="FFFF00"/>
                </a:solidFill>
                <a:effectLst>
                  <a:outerShdw blurRad="38100" dist="38100" dir="2700000" algn="tl">
                    <a:srgbClr val="000000"/>
                  </a:outerShdw>
                </a:effectLst>
                <a:cs typeface="Times New Roman" pitchFamily="18" charset="0"/>
              </a:rPr>
              <a:t>）在 福来友吉（</a:t>
            </a:r>
            <a:r>
              <a:rPr lang="en-US" altLang="zh-CN" sz="2500" b="1" dirty="0" smtClean="0">
                <a:solidFill>
                  <a:srgbClr val="FFFF00"/>
                </a:solidFill>
                <a:effectLst>
                  <a:outerShdw blurRad="38100" dist="38100" dir="2700000" algn="tl">
                    <a:srgbClr val="000000"/>
                  </a:outerShdw>
                </a:effectLst>
                <a:cs typeface="Times New Roman" pitchFamily="18" charset="0"/>
              </a:rPr>
              <a:t>Kochi </a:t>
            </a:r>
            <a:r>
              <a:rPr lang="en-US" altLang="zh-CN" sz="2500" b="1" dirty="0" err="1" smtClean="0">
                <a:solidFill>
                  <a:srgbClr val="FFFF00"/>
                </a:solidFill>
                <a:effectLst>
                  <a:outerShdw blurRad="38100" dist="38100" dir="2700000" algn="tl">
                    <a:srgbClr val="000000"/>
                  </a:outerShdw>
                </a:effectLst>
                <a:cs typeface="Times New Roman" pitchFamily="18" charset="0"/>
              </a:rPr>
              <a:t>Mita</a:t>
            </a:r>
            <a:r>
              <a:rPr lang="zh-CN" altLang="en-US" sz="2500" b="1" dirty="0" smtClean="0">
                <a:solidFill>
                  <a:srgbClr val="FFFF00"/>
                </a:solidFill>
                <a:effectLst>
                  <a:outerShdw blurRad="38100" dist="38100" dir="2700000" algn="tl">
                    <a:srgbClr val="000000"/>
                  </a:outerShdw>
                </a:effectLst>
                <a:cs typeface="Times New Roman" pitchFamily="18" charset="0"/>
              </a:rPr>
              <a:t>）教授指导下成功地意影出月球背面的照片，后经原苏联和美国的探月航天器拍摄的照片证实。</a:t>
            </a:r>
          </a:p>
          <a:p>
            <a:pPr algn="just" eaLnBrk="1" fontAlgn="auto" hangingPunct="1">
              <a:lnSpc>
                <a:spcPct val="110000"/>
              </a:lnSpc>
              <a:spcBef>
                <a:spcPct val="0"/>
              </a:spcBef>
              <a:spcAft>
                <a:spcPts val="0"/>
              </a:spcAft>
              <a:buFont typeface="Wingdings"/>
              <a:buNone/>
              <a:defRPr/>
            </a:pPr>
            <a:r>
              <a:rPr lang="en-US" altLang="zh-CN" sz="2500" b="1" dirty="0" smtClean="0">
                <a:solidFill>
                  <a:srgbClr val="FFFF00"/>
                </a:solidFill>
                <a:effectLst>
                  <a:outerShdw blurRad="38100" dist="38100" dir="2700000" algn="tl">
                    <a:srgbClr val="000000"/>
                  </a:outerShdw>
                </a:effectLst>
                <a:cs typeface="Times New Roman" pitchFamily="18" charset="0"/>
              </a:rPr>
              <a:t>        (4) </a:t>
            </a:r>
            <a:r>
              <a:rPr lang="zh-CN" altLang="en-US" sz="2500" b="1" dirty="0" smtClean="0">
                <a:solidFill>
                  <a:srgbClr val="FFFF00"/>
                </a:solidFill>
                <a:effectLst>
                  <a:outerShdw blurRad="38100" dist="38100" dir="2700000" algn="tl">
                    <a:srgbClr val="000000"/>
                  </a:outerShdw>
                </a:effectLst>
                <a:cs typeface="Times New Roman" pitchFamily="18" charset="0"/>
              </a:rPr>
              <a:t>从1989起发展了一种直接在各种相纸和胶片上感光的</a:t>
            </a:r>
            <a:r>
              <a:rPr lang="en-US" altLang="zh-CN" sz="2500" b="1" dirty="0" smtClean="0">
                <a:solidFill>
                  <a:srgbClr val="FF0000"/>
                </a:solidFill>
                <a:effectLst>
                  <a:outerShdw blurRad="38100" dist="38100" dir="2700000" algn="tl">
                    <a:srgbClr val="000000"/>
                  </a:outerShdw>
                </a:effectLst>
                <a:cs typeface="Times New Roman" pitchFamily="18" charset="0"/>
              </a:rPr>
              <a:t>RS</a:t>
            </a:r>
            <a:r>
              <a:rPr lang="zh-CN" altLang="en-US" sz="2500" b="1" dirty="0" smtClean="0">
                <a:solidFill>
                  <a:srgbClr val="FF0000"/>
                </a:solidFill>
                <a:effectLst>
                  <a:outerShdw blurRad="38100" dist="38100" dir="2700000" algn="tl">
                    <a:srgbClr val="000000"/>
                  </a:outerShdw>
                </a:effectLst>
                <a:cs typeface="Times New Roman" pitchFamily="18" charset="0"/>
              </a:rPr>
              <a:t>人体能量场摄影术</a:t>
            </a:r>
            <a:r>
              <a:rPr lang="zh-CN" altLang="en-US" sz="2500" b="1" dirty="0" smtClean="0">
                <a:solidFill>
                  <a:srgbClr val="FFFF00"/>
                </a:solidFill>
                <a:effectLst>
                  <a:outerShdw blurRad="38100" dist="38100" dir="2700000" algn="tl">
                    <a:srgbClr val="000000"/>
                  </a:outerShdw>
                </a:effectLst>
                <a:cs typeface="Times New Roman" pitchFamily="18" charset="0"/>
              </a:rPr>
              <a:t>,获得了大量有价值的照片。发表了</a:t>
            </a:r>
            <a:r>
              <a:rPr lang="en-US" altLang="zh-CN" sz="2500" b="1" dirty="0" smtClean="0">
                <a:solidFill>
                  <a:srgbClr val="FFFF00"/>
                </a:solidFill>
                <a:effectLst>
                  <a:outerShdw blurRad="38100" dist="38100" dir="2700000" algn="tl">
                    <a:srgbClr val="000000"/>
                  </a:outerShdw>
                </a:effectLst>
                <a:cs typeface="Times New Roman" pitchFamily="18" charset="0"/>
              </a:rPr>
              <a:t>3</a:t>
            </a:r>
            <a:r>
              <a:rPr lang="zh-CN" altLang="en-US" sz="2500" b="1" dirty="0" smtClean="0">
                <a:solidFill>
                  <a:srgbClr val="FFFF00"/>
                </a:solidFill>
                <a:effectLst>
                  <a:outerShdw blurRad="38100" dist="38100" dir="2700000" algn="tl">
                    <a:srgbClr val="000000"/>
                  </a:outerShdw>
                </a:effectLst>
                <a:cs typeface="Times New Roman" pitchFamily="18" charset="0"/>
              </a:rPr>
              <a:t>篇论文。</a:t>
            </a:r>
          </a:p>
          <a:p>
            <a:pPr algn="just" eaLnBrk="1" fontAlgn="auto" hangingPunct="1">
              <a:lnSpc>
                <a:spcPct val="110000"/>
              </a:lnSpc>
              <a:spcBef>
                <a:spcPct val="0"/>
              </a:spcBef>
              <a:spcAft>
                <a:spcPts val="0"/>
              </a:spcAft>
              <a:buFont typeface="Wingdings"/>
              <a:buNone/>
              <a:defRPr/>
            </a:pPr>
            <a:r>
              <a:rPr lang="en-US" altLang="zh-CN" sz="2500" b="1" dirty="0" smtClean="0">
                <a:solidFill>
                  <a:srgbClr val="FFFF00"/>
                </a:solidFill>
                <a:effectLst>
                  <a:outerShdw blurRad="38100" dist="38100" dir="2700000" algn="tl">
                    <a:srgbClr val="000000"/>
                  </a:outerShdw>
                </a:effectLst>
                <a:cs typeface="Times New Roman" pitchFamily="18" charset="0"/>
              </a:rPr>
              <a:t>        (5) 20</a:t>
            </a:r>
            <a:r>
              <a:rPr lang="zh-CN" altLang="en-US" sz="2500" b="1" dirty="0" smtClean="0">
                <a:solidFill>
                  <a:srgbClr val="FFFF00"/>
                </a:solidFill>
                <a:effectLst>
                  <a:outerShdw blurRad="38100" dist="38100" dir="2700000" algn="tl">
                    <a:srgbClr val="000000"/>
                  </a:outerShdw>
                </a:effectLst>
                <a:cs typeface="Times New Roman" pitchFamily="18" charset="0"/>
              </a:rPr>
              <a:t>世纪</a:t>
            </a:r>
            <a:r>
              <a:rPr lang="en-US" altLang="zh-CN" sz="2500" b="1" dirty="0" smtClean="0">
                <a:solidFill>
                  <a:srgbClr val="FFFF00"/>
                </a:solidFill>
                <a:effectLst>
                  <a:outerShdw blurRad="38100" dist="38100" dir="2700000" algn="tl">
                    <a:srgbClr val="000000"/>
                  </a:outerShdw>
                </a:effectLst>
                <a:cs typeface="Times New Roman" pitchFamily="18" charset="0"/>
              </a:rPr>
              <a:t>90</a:t>
            </a:r>
            <a:r>
              <a:rPr lang="zh-CN" altLang="en-US" sz="2500" b="1" dirty="0" smtClean="0">
                <a:solidFill>
                  <a:srgbClr val="FFFF00"/>
                </a:solidFill>
                <a:effectLst>
                  <a:outerShdw blurRad="38100" dist="38100" dir="2700000" algn="tl">
                    <a:srgbClr val="000000"/>
                  </a:outerShdw>
                </a:effectLst>
                <a:cs typeface="Times New Roman" pitchFamily="18" charset="0"/>
              </a:rPr>
              <a:t>年代初，开始了新的一轮实验，使用彩色</a:t>
            </a:r>
            <a:r>
              <a:rPr lang="en-US" altLang="zh-CN" sz="2500" b="1" dirty="0" err="1" smtClean="0">
                <a:solidFill>
                  <a:srgbClr val="FFFF00"/>
                </a:solidFill>
                <a:effectLst>
                  <a:outerShdw blurRad="38100" dist="38100" dir="2700000" algn="tl">
                    <a:srgbClr val="000000"/>
                  </a:outerShdw>
                </a:effectLst>
                <a:cs typeface="Times New Roman" pitchFamily="18" charset="0"/>
              </a:rPr>
              <a:t>polaroid</a:t>
            </a:r>
            <a:r>
              <a:rPr lang="en-US" altLang="zh-CN" sz="2500" b="1" dirty="0" smtClean="0">
                <a:solidFill>
                  <a:srgbClr val="FFFF00"/>
                </a:solidFill>
                <a:effectLst>
                  <a:outerShdw blurRad="38100" dist="38100" dir="2700000" algn="tl">
                    <a:srgbClr val="000000"/>
                  </a:outerShdw>
                </a:effectLst>
                <a:cs typeface="Times New Roman" pitchFamily="18" charset="0"/>
              </a:rPr>
              <a:t> </a:t>
            </a:r>
            <a:r>
              <a:rPr lang="zh-CN" altLang="en-US" sz="2500" b="1" dirty="0" smtClean="0">
                <a:solidFill>
                  <a:srgbClr val="FFFF00"/>
                </a:solidFill>
                <a:effectLst>
                  <a:outerShdw blurRad="38100" dist="38100" dir="2700000" algn="tl">
                    <a:srgbClr val="000000"/>
                  </a:outerShdw>
                </a:effectLst>
                <a:cs typeface="Times New Roman" pitchFamily="18" charset="0"/>
              </a:rPr>
              <a:t>相纸和装相纸的后背盒</a:t>
            </a:r>
            <a:r>
              <a:rPr lang="en-US" altLang="zh-CN" sz="2500" b="1" dirty="0" smtClean="0">
                <a:solidFill>
                  <a:srgbClr val="FFFF00"/>
                </a:solidFill>
                <a:effectLst>
                  <a:outerShdw blurRad="38100" dist="38100" dir="2700000" algn="tl">
                    <a:srgbClr val="000000"/>
                  </a:outerShdw>
                </a:effectLst>
                <a:cs typeface="Times New Roman" pitchFamily="18" charset="0"/>
              </a:rPr>
              <a:t>(</a:t>
            </a:r>
            <a:r>
              <a:rPr lang="zh-CN" altLang="en-US" sz="2500" b="1" dirty="0" smtClean="0">
                <a:solidFill>
                  <a:srgbClr val="FFFF00"/>
                </a:solidFill>
                <a:effectLst>
                  <a:outerShdw blurRad="38100" dist="38100" dir="2700000" algn="tl">
                    <a:srgbClr val="000000"/>
                  </a:outerShdw>
                </a:effectLst>
                <a:cs typeface="Times New Roman" pitchFamily="18" charset="0"/>
              </a:rPr>
              <a:t>无光学系统和快门</a:t>
            </a:r>
            <a:r>
              <a:rPr lang="en-US" altLang="zh-CN" sz="2500" b="1" dirty="0" smtClean="0">
                <a:solidFill>
                  <a:srgbClr val="FFFF00"/>
                </a:solidFill>
                <a:effectLst>
                  <a:outerShdw blurRad="38100" dist="38100" dir="2700000" algn="tl">
                    <a:srgbClr val="000000"/>
                  </a:outerShdw>
                </a:effectLst>
                <a:cs typeface="Times New Roman" pitchFamily="18" charset="0"/>
              </a:rPr>
              <a:t>)</a:t>
            </a:r>
            <a:r>
              <a:rPr lang="zh-CN" altLang="en-US" sz="2500" b="1" dirty="0" smtClean="0">
                <a:solidFill>
                  <a:srgbClr val="FFFF00"/>
                </a:solidFill>
                <a:effectLst>
                  <a:outerShdw blurRad="38100" dist="38100" dir="2700000" algn="tl">
                    <a:srgbClr val="000000"/>
                  </a:outerShdw>
                </a:effectLst>
                <a:cs typeface="Times New Roman" pitchFamily="18" charset="0"/>
              </a:rPr>
              <a:t>获得了</a:t>
            </a:r>
            <a:r>
              <a:rPr lang="en-US" altLang="zh-CN" sz="2500" b="1" dirty="0" smtClean="0">
                <a:solidFill>
                  <a:srgbClr val="FFFF00"/>
                </a:solidFill>
                <a:effectLst>
                  <a:outerShdw blurRad="38100" dist="38100" dir="2700000" algn="tl">
                    <a:srgbClr val="000000"/>
                  </a:outerShdw>
                </a:effectLst>
                <a:cs typeface="Times New Roman" pitchFamily="18" charset="0"/>
              </a:rPr>
              <a:t>200</a:t>
            </a:r>
            <a:r>
              <a:rPr lang="zh-CN" altLang="en-US" sz="2500" b="1" dirty="0" smtClean="0">
                <a:solidFill>
                  <a:srgbClr val="FFFF00"/>
                </a:solidFill>
                <a:effectLst>
                  <a:outerShdw blurRad="38100" dist="38100" dir="2700000" algn="tl">
                    <a:srgbClr val="000000"/>
                  </a:outerShdw>
                </a:effectLst>
                <a:cs typeface="Times New Roman" pitchFamily="18" charset="0"/>
              </a:rPr>
              <a:t>余张极富研究价值的意影照片。</a:t>
            </a:r>
            <a:endParaRPr lang="en-US" altLang="zh-CN" sz="2500" b="1" dirty="0" smtClean="0">
              <a:solidFill>
                <a:srgbClr val="FFFF00"/>
              </a:solidFill>
              <a:effectLst>
                <a:outerShdw blurRad="38100" dist="38100" dir="2700000" algn="tl">
                  <a:srgbClr val="000000"/>
                </a:outerShdw>
              </a:effectLst>
              <a:cs typeface="Times New Roman" pitchFamily="18" charset="0"/>
            </a:endParaRPr>
          </a:p>
          <a:p>
            <a:pPr algn="just" eaLnBrk="1" fontAlgn="auto" hangingPunct="1">
              <a:lnSpc>
                <a:spcPct val="110000"/>
              </a:lnSpc>
              <a:spcBef>
                <a:spcPct val="0"/>
              </a:spcBef>
              <a:spcAft>
                <a:spcPts val="0"/>
              </a:spcAft>
              <a:buFont typeface="Wingdings"/>
              <a:buNone/>
              <a:defRPr/>
            </a:pPr>
            <a:r>
              <a:rPr lang="en-US" altLang="zh-CN" sz="2500" b="1" dirty="0" smtClean="0">
                <a:solidFill>
                  <a:srgbClr val="FFFF00"/>
                </a:solidFill>
                <a:effectLst>
                  <a:outerShdw blurRad="38100" dist="38100" dir="2700000" algn="tl">
                    <a:srgbClr val="000000"/>
                  </a:outerShdw>
                </a:effectLst>
                <a:cs typeface="Times New Roman" pitchFamily="18" charset="0"/>
              </a:rPr>
              <a:t>        (6) </a:t>
            </a:r>
            <a:r>
              <a:rPr lang="zh-CN" altLang="en-US" sz="2500" b="1" dirty="0" smtClean="0">
                <a:solidFill>
                  <a:srgbClr val="FFFF00"/>
                </a:solidFill>
                <a:effectLst>
                  <a:outerShdw blurRad="38100" dist="38100" dir="2700000" algn="tl">
                    <a:srgbClr val="000000"/>
                  </a:outerShdw>
                </a:effectLst>
                <a:cs typeface="Times New Roman" pitchFamily="18" charset="0"/>
              </a:rPr>
              <a:t>2002年数码意影实验初步取得成功。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2000"/>
                                  </p:iterate>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0-#ppt_w/2"/>
                                          </p:val>
                                        </p:tav>
                                        <p:tav tm="100000">
                                          <p:val>
                                            <p:strVal val="#ppt_x"/>
                                          </p:val>
                                        </p:tav>
                                      </p:tavLst>
                                    </p:anim>
                                    <p:anim calcmode="lin" valueType="num">
                                      <p:cBhvr additive="base">
                                        <p:cTn id="8" dur="500" fill="hold"/>
                                        <p:tgtEl>
                                          <p:spTgt spid="7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14546" y="1500174"/>
            <a:ext cx="4786346" cy="1357322"/>
          </a:xfrm>
          <a:solidFill>
            <a:srgbClr val="00B0F0"/>
          </a:solidFill>
          <a:ln w="38100">
            <a:solidFill>
              <a:schemeClr val="tx1"/>
            </a:solidFill>
          </a:ln>
        </p:spPr>
        <p:txBody>
          <a:bodyPr/>
          <a:lstStyle/>
          <a:p>
            <a:pPr eaLnBrk="1" fontAlgn="auto" hangingPunct="1">
              <a:spcAft>
                <a:spcPts val="0"/>
              </a:spcAft>
              <a:defRPr/>
            </a:pPr>
            <a:r>
              <a:rPr lang="zh-CN" altLang="en-US" sz="8000" dirty="0" smtClean="0">
                <a:solidFill>
                  <a:srgbClr val="FF0000"/>
                </a:solidFill>
                <a:latin typeface="华文隶书" pitchFamily="2" charset="-122"/>
                <a:ea typeface="华文隶书" pitchFamily="2" charset="-122"/>
                <a:cs typeface="+mj-cs"/>
              </a:rPr>
              <a:t>  </a:t>
            </a:r>
            <a:r>
              <a:rPr lang="zh-CN" altLang="en-US" sz="9600" dirty="0" smtClean="0">
                <a:ln w="38100">
                  <a:solidFill>
                    <a:srgbClr val="FF0000"/>
                  </a:solidFill>
                </a:ln>
                <a:solidFill>
                  <a:srgbClr val="FFFF00"/>
                </a:solidFill>
                <a:latin typeface="华文隶书" pitchFamily="2" charset="-122"/>
                <a:ea typeface="华文隶书" pitchFamily="2" charset="-122"/>
                <a:cs typeface="+mj-cs"/>
              </a:rPr>
              <a:t>心物桥</a:t>
            </a:r>
            <a:endParaRPr lang="zh-CN" altLang="en-US" sz="8000" dirty="0">
              <a:ln w="38100">
                <a:solidFill>
                  <a:srgbClr val="FF0000"/>
                </a:solidFill>
              </a:ln>
              <a:solidFill>
                <a:srgbClr val="FFFF00"/>
              </a:solidFill>
              <a:latin typeface="华文隶书" pitchFamily="2" charset="-122"/>
              <a:ea typeface="华文隶书" pitchFamily="2" charset="-122"/>
              <a:cs typeface="+mj-cs"/>
            </a:endParaRPr>
          </a:p>
        </p:txBody>
      </p:sp>
      <p:sp>
        <p:nvSpPr>
          <p:cNvPr id="3" name="副标题 2"/>
          <p:cNvSpPr>
            <a:spLocks noGrp="1"/>
          </p:cNvSpPr>
          <p:nvPr>
            <p:ph type="subTitle" idx="1"/>
          </p:nvPr>
        </p:nvSpPr>
        <p:spPr>
          <a:xfrm>
            <a:off x="1371600" y="3886200"/>
            <a:ext cx="6400800" cy="828684"/>
          </a:xfrm>
          <a:solidFill>
            <a:srgbClr val="FFFF00"/>
          </a:solidFill>
          <a:ln w="38100">
            <a:solidFill>
              <a:srgbClr val="FF0000"/>
            </a:solidFill>
          </a:ln>
        </p:spPr>
        <p:txBody>
          <a:bodyPr>
            <a:normAutofit fontScale="62500" lnSpcReduction="20000"/>
          </a:bodyPr>
          <a:lstStyle/>
          <a:p>
            <a:pPr eaLnBrk="1" fontAlgn="auto" hangingPunct="1">
              <a:spcAft>
                <a:spcPts val="0"/>
              </a:spcAft>
              <a:buFont typeface="Wingdings"/>
              <a:buNone/>
              <a:defRPr/>
            </a:pPr>
            <a:r>
              <a:rPr lang="en-US" altLang="zh-CN" sz="40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25</a:t>
            </a:r>
            <a:r>
              <a:rPr lang="zh-CN" altLang="en-US" sz="40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年前</a:t>
            </a:r>
            <a:r>
              <a:rPr lang="zh-CN" altLang="en-US" sz="57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心灵光子</a:t>
            </a:r>
            <a:r>
              <a:rPr lang="zh-CN" altLang="en-US" sz="40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和</a:t>
            </a:r>
            <a:r>
              <a:rPr lang="zh-CN" altLang="en-US" sz="64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心灵挠场</a:t>
            </a:r>
            <a:r>
              <a:rPr lang="zh-CN" altLang="en-US" sz="4000" b="1" dirty="0" smtClean="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rPr>
              <a:t>的发现</a:t>
            </a:r>
            <a:endParaRPr lang="zh-CN" altLang="en-US" sz="4000" b="1" dirty="0">
              <a:ln w="12700">
                <a:solidFill>
                  <a:srgbClr val="C00000"/>
                </a:solidFill>
                <a:prstDash val="solid"/>
              </a:ln>
              <a:solidFill>
                <a:srgbClr val="FFC000"/>
              </a:solidFill>
              <a:effectLst>
                <a:glow rad="101600">
                  <a:schemeClr val="accent5">
                    <a:satMod val="175000"/>
                    <a:alpha val="40000"/>
                  </a:schemeClr>
                </a:glow>
                <a:outerShdw blurRad="41275" dist="20320" dir="1800000" algn="tl" rotWithShape="0">
                  <a:srgbClr val="000000">
                    <a:alpha val="40000"/>
                  </a:srgbClr>
                </a:outerShdw>
              </a:effectLs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2143125" y="214313"/>
            <a:ext cx="5040313" cy="576262"/>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4400" b="1" dirty="0" smtClean="0">
                <a:solidFill>
                  <a:srgbClr val="FFFF00"/>
                </a:solidFill>
                <a:effectLst>
                  <a:outerShdw blurRad="38100" dist="38100" dir="2700000" algn="tl">
                    <a:srgbClr val="000000"/>
                  </a:outerShdw>
                </a:effectLst>
                <a:latin typeface="华文新魏" pitchFamily="2" charset="-122"/>
                <a:ea typeface="华文新魏" pitchFamily="2" charset="-122"/>
              </a:rPr>
              <a:t>意影实验方法图示</a:t>
            </a:r>
          </a:p>
        </p:txBody>
      </p:sp>
      <p:pic>
        <p:nvPicPr>
          <p:cNvPr id="5" name="Picture 5" descr="res323"/>
          <p:cNvPicPr>
            <a:picLocks noChangeAspect="1" noChangeArrowheads="1"/>
          </p:cNvPicPr>
          <p:nvPr/>
        </p:nvPicPr>
        <p:blipFill>
          <a:blip r:embed="rId2"/>
          <a:srcRect r="4214" b="10403"/>
          <a:stretch>
            <a:fillRect/>
          </a:stretch>
        </p:blipFill>
        <p:spPr bwMode="auto">
          <a:xfrm>
            <a:off x="4929188" y="1214438"/>
            <a:ext cx="2971800" cy="2286000"/>
          </a:xfrm>
          <a:prstGeom prst="rect">
            <a:avLst/>
          </a:prstGeom>
          <a:noFill/>
          <a:ln w="50800">
            <a:solidFill>
              <a:srgbClr val="00FF00"/>
            </a:solidFill>
            <a:miter lim="800000"/>
            <a:headEnd/>
            <a:tailEnd/>
          </a:ln>
        </p:spPr>
      </p:pic>
      <p:pic>
        <p:nvPicPr>
          <p:cNvPr id="6" name="Picture 6" descr="res320"/>
          <p:cNvPicPr>
            <a:picLocks noChangeAspect="1" noChangeArrowheads="1"/>
          </p:cNvPicPr>
          <p:nvPr/>
        </p:nvPicPr>
        <p:blipFill>
          <a:blip r:embed="rId3"/>
          <a:srcRect/>
          <a:stretch>
            <a:fillRect/>
          </a:stretch>
        </p:blipFill>
        <p:spPr bwMode="auto">
          <a:xfrm>
            <a:off x="1928813" y="1214438"/>
            <a:ext cx="2973387" cy="2286000"/>
          </a:xfrm>
          <a:prstGeom prst="rect">
            <a:avLst/>
          </a:prstGeom>
          <a:noFill/>
          <a:ln w="50800">
            <a:solidFill>
              <a:srgbClr val="00FF00"/>
            </a:solidFill>
            <a:miter lim="800000"/>
            <a:headEnd/>
            <a:tailEnd/>
          </a:ln>
        </p:spPr>
      </p:pic>
      <p:pic>
        <p:nvPicPr>
          <p:cNvPr id="7" name="Picture 7" descr="Art345"/>
          <p:cNvPicPr>
            <a:picLocks noChangeAspect="1" noChangeArrowheads="1"/>
          </p:cNvPicPr>
          <p:nvPr/>
        </p:nvPicPr>
        <p:blipFill>
          <a:blip r:embed="rId4"/>
          <a:srcRect l="2975" r="4343" b="19475"/>
          <a:stretch>
            <a:fillRect/>
          </a:stretch>
        </p:blipFill>
        <p:spPr bwMode="auto">
          <a:xfrm>
            <a:off x="1928813" y="3571875"/>
            <a:ext cx="2970212" cy="2209800"/>
          </a:xfrm>
          <a:prstGeom prst="rect">
            <a:avLst/>
          </a:prstGeom>
          <a:noFill/>
          <a:ln w="50800">
            <a:solidFill>
              <a:srgbClr val="00FF00"/>
            </a:solidFill>
            <a:miter lim="800000"/>
            <a:headEnd/>
            <a:tailEnd/>
          </a:ln>
        </p:spPr>
      </p:pic>
      <p:pic>
        <p:nvPicPr>
          <p:cNvPr id="8" name="Picture 8" descr="Art346"/>
          <p:cNvPicPr>
            <a:picLocks noChangeAspect="1" noChangeArrowheads="1"/>
          </p:cNvPicPr>
          <p:nvPr/>
        </p:nvPicPr>
        <p:blipFill>
          <a:blip r:embed="rId5"/>
          <a:srcRect b="14426"/>
          <a:stretch>
            <a:fillRect/>
          </a:stretch>
        </p:blipFill>
        <p:spPr bwMode="auto">
          <a:xfrm>
            <a:off x="4929188" y="3571875"/>
            <a:ext cx="2971800" cy="2209800"/>
          </a:xfrm>
          <a:prstGeom prst="rect">
            <a:avLst/>
          </a:prstGeom>
          <a:noFill/>
          <a:ln w="50800">
            <a:solidFill>
              <a:srgbClr val="00FF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1+#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2000250" y="214313"/>
            <a:ext cx="5453063" cy="642937"/>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4800" b="1" dirty="0" smtClean="0">
                <a:solidFill>
                  <a:srgbClr val="FFFF00"/>
                </a:solidFill>
                <a:effectLst>
                  <a:outerShdw blurRad="38100" dist="38100" dir="2700000" algn="tl">
                    <a:srgbClr val="000000"/>
                  </a:outerShdw>
                </a:effectLst>
                <a:latin typeface="华文新魏" pitchFamily="2" charset="-122"/>
                <a:ea typeface="华文新魏" pitchFamily="2" charset="-122"/>
              </a:rPr>
              <a:t>天目意影</a:t>
            </a:r>
          </a:p>
        </p:txBody>
      </p:sp>
      <p:pic>
        <p:nvPicPr>
          <p:cNvPr id="9" name="Picture 5" descr="JYY03"/>
          <p:cNvPicPr>
            <a:picLocks noChangeAspect="1" noChangeArrowheads="1"/>
          </p:cNvPicPr>
          <p:nvPr/>
        </p:nvPicPr>
        <p:blipFill>
          <a:blip r:embed="rId2"/>
          <a:srcRect/>
          <a:stretch>
            <a:fillRect/>
          </a:stretch>
        </p:blipFill>
        <p:spPr bwMode="auto">
          <a:xfrm>
            <a:off x="5000625" y="1143000"/>
            <a:ext cx="3429000" cy="2438400"/>
          </a:xfrm>
          <a:prstGeom prst="rect">
            <a:avLst/>
          </a:prstGeom>
          <a:noFill/>
          <a:ln w="50800">
            <a:solidFill>
              <a:schemeClr val="tx1">
                <a:lumMod val="75000"/>
              </a:schemeClr>
            </a:solidFill>
            <a:miter lim="800000"/>
            <a:headEnd/>
            <a:tailEnd/>
          </a:ln>
        </p:spPr>
      </p:pic>
      <p:pic>
        <p:nvPicPr>
          <p:cNvPr id="10" name="Picture 6" descr="JYY05A"/>
          <p:cNvPicPr>
            <a:picLocks noChangeAspect="1" noChangeArrowheads="1"/>
          </p:cNvPicPr>
          <p:nvPr/>
        </p:nvPicPr>
        <p:blipFill>
          <a:blip r:embed="rId3"/>
          <a:srcRect/>
          <a:stretch>
            <a:fillRect/>
          </a:stretch>
        </p:blipFill>
        <p:spPr bwMode="auto">
          <a:xfrm>
            <a:off x="1500188" y="1143000"/>
            <a:ext cx="3440112" cy="2438400"/>
          </a:xfrm>
          <a:prstGeom prst="rect">
            <a:avLst/>
          </a:prstGeom>
          <a:noFill/>
          <a:ln w="50800">
            <a:solidFill>
              <a:schemeClr val="tx1">
                <a:lumMod val="75000"/>
              </a:schemeClr>
            </a:solidFill>
            <a:miter lim="800000"/>
            <a:headEnd/>
            <a:tailEnd/>
          </a:ln>
        </p:spPr>
      </p:pic>
      <p:pic>
        <p:nvPicPr>
          <p:cNvPr id="11" name="Picture 7" descr="ART039"/>
          <p:cNvPicPr>
            <a:picLocks noChangeAspect="1" noChangeArrowheads="1"/>
          </p:cNvPicPr>
          <p:nvPr/>
        </p:nvPicPr>
        <p:blipFill>
          <a:blip r:embed="rId4"/>
          <a:srcRect/>
          <a:stretch>
            <a:fillRect/>
          </a:stretch>
        </p:blipFill>
        <p:spPr bwMode="auto">
          <a:xfrm>
            <a:off x="1500188" y="3643313"/>
            <a:ext cx="3429000" cy="2514600"/>
          </a:xfrm>
          <a:prstGeom prst="rect">
            <a:avLst/>
          </a:prstGeom>
          <a:noFill/>
          <a:ln w="50800">
            <a:solidFill>
              <a:schemeClr val="tx1">
                <a:lumMod val="75000"/>
              </a:schemeClr>
            </a:solidFill>
            <a:miter lim="800000"/>
            <a:headEnd/>
            <a:tailEnd/>
          </a:ln>
        </p:spPr>
      </p:pic>
      <p:pic>
        <p:nvPicPr>
          <p:cNvPr id="12" name="Picture 9" descr="Art123"/>
          <p:cNvPicPr>
            <a:picLocks noChangeAspect="1" noChangeArrowheads="1"/>
          </p:cNvPicPr>
          <p:nvPr/>
        </p:nvPicPr>
        <p:blipFill>
          <a:blip r:embed="rId5"/>
          <a:srcRect/>
          <a:stretch>
            <a:fillRect/>
          </a:stretch>
        </p:blipFill>
        <p:spPr bwMode="auto">
          <a:xfrm>
            <a:off x="5000625" y="3643313"/>
            <a:ext cx="3429000" cy="2514600"/>
          </a:xfrm>
          <a:prstGeom prst="rect">
            <a:avLst/>
          </a:prstGeom>
          <a:noFill/>
          <a:ln w="5080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2071688" y="357188"/>
            <a:ext cx="5040312" cy="576262"/>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4000" b="1" dirty="0" smtClean="0">
                <a:solidFill>
                  <a:srgbClr val="FFFF00"/>
                </a:solidFill>
                <a:effectLst>
                  <a:outerShdw blurRad="38100" dist="38100" dir="2700000" algn="tl">
                    <a:srgbClr val="000000"/>
                  </a:outerShdw>
                </a:effectLst>
                <a:latin typeface="华文新魏" pitchFamily="2" charset="-122"/>
                <a:ea typeface="华文新魏" pitchFamily="2" charset="-122"/>
              </a:rPr>
              <a:t>天目光点移动轨迹</a:t>
            </a:r>
          </a:p>
        </p:txBody>
      </p:sp>
      <p:pic>
        <p:nvPicPr>
          <p:cNvPr id="4" name="Picture 5" descr="ART329"/>
          <p:cNvPicPr>
            <a:picLocks noChangeAspect="1" noChangeArrowheads="1"/>
          </p:cNvPicPr>
          <p:nvPr/>
        </p:nvPicPr>
        <p:blipFill>
          <a:blip r:embed="rId2"/>
          <a:srcRect l="4044" t="11278" r="6006" b="4826"/>
          <a:stretch>
            <a:fillRect/>
          </a:stretch>
        </p:blipFill>
        <p:spPr bwMode="auto">
          <a:xfrm>
            <a:off x="1428750" y="1143000"/>
            <a:ext cx="6551613" cy="5000625"/>
          </a:xfrm>
          <a:prstGeom prst="rect">
            <a:avLst/>
          </a:prstGeom>
          <a:noFill/>
          <a:ln w="5080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2428875" y="285750"/>
            <a:ext cx="5040313" cy="576263"/>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3600" b="1" dirty="0" smtClean="0">
                <a:solidFill>
                  <a:srgbClr val="FFFF00"/>
                </a:solidFill>
                <a:effectLst>
                  <a:outerShdw blurRad="38100" dist="38100" dir="2700000" algn="tl">
                    <a:srgbClr val="000000"/>
                  </a:outerShdw>
                </a:effectLst>
                <a:latin typeface="华文新魏" pitchFamily="2" charset="-122"/>
                <a:ea typeface="华文新魏" pitchFamily="2" charset="-122"/>
              </a:rPr>
              <a:t>意识调控光点轨迹书写</a:t>
            </a:r>
          </a:p>
        </p:txBody>
      </p:sp>
      <p:pic>
        <p:nvPicPr>
          <p:cNvPr id="4" name="Picture 6" descr="Art054"/>
          <p:cNvPicPr>
            <a:picLocks noChangeAspect="1" noChangeArrowheads="1"/>
          </p:cNvPicPr>
          <p:nvPr/>
        </p:nvPicPr>
        <p:blipFill>
          <a:blip r:embed="rId2"/>
          <a:srcRect/>
          <a:stretch>
            <a:fillRect/>
          </a:stretch>
        </p:blipFill>
        <p:spPr bwMode="auto">
          <a:xfrm>
            <a:off x="5143500" y="1214438"/>
            <a:ext cx="3352800" cy="2514600"/>
          </a:xfrm>
          <a:prstGeom prst="rect">
            <a:avLst/>
          </a:prstGeom>
          <a:noFill/>
          <a:ln w="50800">
            <a:solidFill>
              <a:schemeClr val="tx1">
                <a:lumMod val="75000"/>
              </a:schemeClr>
            </a:solidFill>
            <a:miter lim="800000"/>
            <a:headEnd/>
            <a:tailEnd/>
          </a:ln>
        </p:spPr>
      </p:pic>
      <p:pic>
        <p:nvPicPr>
          <p:cNvPr id="5" name="Picture 7" descr="ART51"/>
          <p:cNvPicPr>
            <a:picLocks noChangeAspect="1" noChangeArrowheads="1"/>
          </p:cNvPicPr>
          <p:nvPr/>
        </p:nvPicPr>
        <p:blipFill>
          <a:blip r:embed="rId3"/>
          <a:srcRect r="2058"/>
          <a:stretch>
            <a:fillRect/>
          </a:stretch>
        </p:blipFill>
        <p:spPr bwMode="auto">
          <a:xfrm>
            <a:off x="1500188" y="3786188"/>
            <a:ext cx="3582987" cy="2438400"/>
          </a:xfrm>
          <a:prstGeom prst="rect">
            <a:avLst/>
          </a:prstGeom>
          <a:noFill/>
          <a:ln w="50800">
            <a:solidFill>
              <a:schemeClr val="tx1">
                <a:lumMod val="75000"/>
              </a:schemeClr>
            </a:solidFill>
            <a:miter lim="800000"/>
            <a:headEnd/>
            <a:tailEnd/>
          </a:ln>
        </p:spPr>
      </p:pic>
      <p:pic>
        <p:nvPicPr>
          <p:cNvPr id="6" name="Picture 8" descr="ART055"/>
          <p:cNvPicPr>
            <a:picLocks noChangeAspect="1" noChangeArrowheads="1"/>
          </p:cNvPicPr>
          <p:nvPr/>
        </p:nvPicPr>
        <p:blipFill>
          <a:blip r:embed="rId4"/>
          <a:srcRect/>
          <a:stretch>
            <a:fillRect/>
          </a:stretch>
        </p:blipFill>
        <p:spPr bwMode="auto">
          <a:xfrm>
            <a:off x="5143500" y="3786188"/>
            <a:ext cx="3352800" cy="2438400"/>
          </a:xfrm>
          <a:prstGeom prst="rect">
            <a:avLst/>
          </a:prstGeom>
          <a:noFill/>
          <a:ln w="50800">
            <a:solidFill>
              <a:schemeClr val="tx1">
                <a:lumMod val="75000"/>
              </a:schemeClr>
            </a:solidFill>
            <a:miter lim="800000"/>
            <a:headEnd/>
            <a:tailEnd/>
          </a:ln>
        </p:spPr>
      </p:pic>
      <p:pic>
        <p:nvPicPr>
          <p:cNvPr id="7" name="Picture 9" descr="ART330"/>
          <p:cNvPicPr>
            <a:picLocks noChangeAspect="1" noChangeArrowheads="1"/>
          </p:cNvPicPr>
          <p:nvPr/>
        </p:nvPicPr>
        <p:blipFill>
          <a:blip r:embed="rId5"/>
          <a:srcRect l="3041" t="4826" r="9895" b="4826"/>
          <a:stretch>
            <a:fillRect/>
          </a:stretch>
        </p:blipFill>
        <p:spPr bwMode="auto">
          <a:xfrm>
            <a:off x="1500188" y="1214438"/>
            <a:ext cx="3581400" cy="2514600"/>
          </a:xfrm>
          <a:prstGeom prst="rect">
            <a:avLst/>
          </a:prstGeom>
          <a:noFill/>
          <a:ln w="5080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755650" y="549275"/>
            <a:ext cx="647700" cy="5184775"/>
          </a:xfrm>
        </p:spPr>
        <p:txBody>
          <a:bodyPr vert="eaVert" lIns="0" tIns="0" rIns="0" bIns="0" anchor="t">
            <a:noAutofit/>
          </a:bodyPr>
          <a:lstStyle/>
          <a:p>
            <a:pPr eaLnBrk="1" fontAlgn="auto" hangingPunct="1">
              <a:lnSpc>
                <a:spcPct val="110000"/>
              </a:lnSpc>
              <a:spcBef>
                <a:spcPct val="0"/>
              </a:spcBef>
              <a:spcAft>
                <a:spcPts val="0"/>
              </a:spcAft>
              <a:buFont typeface="Wingdings"/>
              <a:buNone/>
              <a:defRPr/>
            </a:pPr>
            <a:r>
              <a:rPr lang="zh-CN" altLang="en-US" b="1" dirty="0" smtClean="0">
                <a:solidFill>
                  <a:srgbClr val="FFFF00"/>
                </a:solidFill>
                <a:effectLst>
                  <a:outerShdw blurRad="38100" dist="38100" dir="2700000" algn="tl">
                    <a:srgbClr val="000000"/>
                  </a:outerShdw>
                </a:effectLst>
                <a:ea typeface="黑体" pitchFamily="49" charset="-122"/>
              </a:rPr>
              <a:t>意影作品：汉字“孙”</a:t>
            </a:r>
          </a:p>
        </p:txBody>
      </p:sp>
      <p:pic>
        <p:nvPicPr>
          <p:cNvPr id="4" name="Picture 4" descr="E:\yy\yyppt05.JPG"/>
          <p:cNvPicPr preferRelativeResize="0">
            <a:picLocks noChangeArrowheads="1"/>
          </p:cNvPicPr>
          <p:nvPr/>
        </p:nvPicPr>
        <p:blipFill>
          <a:blip r:embed="rId2"/>
          <a:srcRect/>
          <a:stretch>
            <a:fillRect/>
          </a:stretch>
        </p:blipFill>
        <p:spPr bwMode="auto">
          <a:xfrm>
            <a:off x="2211388" y="3502025"/>
            <a:ext cx="4679950" cy="3240088"/>
          </a:xfrm>
          <a:prstGeom prst="rect">
            <a:avLst/>
          </a:prstGeom>
          <a:noFill/>
          <a:ln w="57150">
            <a:solidFill>
              <a:schemeClr val="tx1">
                <a:lumMod val="75000"/>
              </a:schemeClr>
            </a:solidFill>
            <a:miter lim="800000"/>
            <a:headEnd/>
            <a:tailEnd/>
          </a:ln>
        </p:spPr>
      </p:pic>
      <p:pic>
        <p:nvPicPr>
          <p:cNvPr id="5" name="Picture 4" descr="E:\yy\yyppt12.JPG"/>
          <p:cNvPicPr preferRelativeResize="0">
            <a:picLocks noChangeArrowheads="1"/>
          </p:cNvPicPr>
          <p:nvPr/>
        </p:nvPicPr>
        <p:blipFill>
          <a:blip r:embed="rId3"/>
          <a:srcRect/>
          <a:stretch>
            <a:fillRect/>
          </a:stretch>
        </p:blipFill>
        <p:spPr bwMode="auto">
          <a:xfrm>
            <a:off x="2195513" y="115888"/>
            <a:ext cx="4679950" cy="3240087"/>
          </a:xfrm>
          <a:prstGeom prst="rect">
            <a:avLst/>
          </a:prstGeom>
          <a:noFill/>
          <a:ln w="5715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1619250" y="620713"/>
            <a:ext cx="5040313" cy="576262"/>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b="1" dirty="0" smtClean="0">
                <a:solidFill>
                  <a:srgbClr val="FFFF00"/>
                </a:solidFill>
                <a:effectLst>
                  <a:outerShdw blurRad="38100" dist="38100" dir="2700000" algn="tl">
                    <a:srgbClr val="000000"/>
                  </a:outerShdw>
                </a:effectLst>
                <a:ea typeface="黑体" pitchFamily="49" charset="-122"/>
              </a:rPr>
              <a:t>意影作品：似太空天体</a:t>
            </a:r>
          </a:p>
        </p:txBody>
      </p:sp>
      <p:pic>
        <p:nvPicPr>
          <p:cNvPr id="4" name="Picture 5" descr="ART901"/>
          <p:cNvPicPr>
            <a:picLocks noChangeAspect="1" noChangeArrowheads="1"/>
          </p:cNvPicPr>
          <p:nvPr/>
        </p:nvPicPr>
        <p:blipFill>
          <a:blip r:embed="rId2"/>
          <a:srcRect l="1025" r="2751" b="2792"/>
          <a:stretch>
            <a:fillRect/>
          </a:stretch>
        </p:blipFill>
        <p:spPr bwMode="auto">
          <a:xfrm>
            <a:off x="1285875" y="1357313"/>
            <a:ext cx="3505200" cy="2447925"/>
          </a:xfrm>
          <a:prstGeom prst="rect">
            <a:avLst/>
          </a:prstGeom>
          <a:noFill/>
          <a:ln w="50800">
            <a:solidFill>
              <a:schemeClr val="tx1">
                <a:lumMod val="75000"/>
              </a:schemeClr>
            </a:solidFill>
            <a:miter lim="800000"/>
            <a:headEnd/>
            <a:tailEnd/>
          </a:ln>
        </p:spPr>
      </p:pic>
      <p:pic>
        <p:nvPicPr>
          <p:cNvPr id="5" name="Picture 6" descr="yyufo2a"/>
          <p:cNvPicPr>
            <a:picLocks noChangeAspect="1" noChangeArrowheads="1"/>
          </p:cNvPicPr>
          <p:nvPr/>
        </p:nvPicPr>
        <p:blipFill>
          <a:blip r:embed="rId3"/>
          <a:srcRect t="3343" r="1788" b="2165"/>
          <a:stretch>
            <a:fillRect/>
          </a:stretch>
        </p:blipFill>
        <p:spPr bwMode="auto">
          <a:xfrm>
            <a:off x="4857750" y="1357313"/>
            <a:ext cx="3352800" cy="2438400"/>
          </a:xfrm>
          <a:prstGeom prst="rect">
            <a:avLst/>
          </a:prstGeom>
          <a:noFill/>
          <a:ln w="50800">
            <a:solidFill>
              <a:schemeClr val="tx1">
                <a:lumMod val="75000"/>
              </a:schemeClr>
            </a:solidFill>
            <a:miter lim="800000"/>
            <a:headEnd/>
            <a:tailEnd/>
          </a:ln>
        </p:spPr>
      </p:pic>
      <p:pic>
        <p:nvPicPr>
          <p:cNvPr id="6" name="Picture 7" descr="Yyufo8"/>
          <p:cNvPicPr>
            <a:picLocks noChangeAspect="1" noChangeArrowheads="1"/>
          </p:cNvPicPr>
          <p:nvPr/>
        </p:nvPicPr>
        <p:blipFill>
          <a:blip r:embed="rId4"/>
          <a:srcRect l="2667" t="3708" r="8636" b="6532"/>
          <a:stretch>
            <a:fillRect/>
          </a:stretch>
        </p:blipFill>
        <p:spPr bwMode="auto">
          <a:xfrm>
            <a:off x="4857750" y="3857625"/>
            <a:ext cx="3352800" cy="2516188"/>
          </a:xfrm>
          <a:prstGeom prst="rect">
            <a:avLst/>
          </a:prstGeom>
          <a:noFill/>
          <a:ln w="50800">
            <a:solidFill>
              <a:schemeClr val="tx1">
                <a:lumMod val="75000"/>
              </a:schemeClr>
            </a:solidFill>
            <a:miter lim="800000"/>
            <a:headEnd/>
            <a:tailEnd/>
          </a:ln>
        </p:spPr>
      </p:pic>
      <p:pic>
        <p:nvPicPr>
          <p:cNvPr id="7" name="Picture 8" descr="Yyufo5"/>
          <p:cNvPicPr>
            <a:picLocks noChangeAspect="1" noChangeArrowheads="1"/>
          </p:cNvPicPr>
          <p:nvPr/>
        </p:nvPicPr>
        <p:blipFill>
          <a:blip r:embed="rId5"/>
          <a:srcRect l="6068" r="5222" b="4207"/>
          <a:stretch>
            <a:fillRect/>
          </a:stretch>
        </p:blipFill>
        <p:spPr bwMode="auto">
          <a:xfrm>
            <a:off x="1285875" y="3857625"/>
            <a:ext cx="3505200" cy="2514600"/>
          </a:xfrm>
          <a:prstGeom prst="rect">
            <a:avLst/>
          </a:prstGeom>
          <a:noFill/>
          <a:ln w="5080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1476375" y="692150"/>
            <a:ext cx="5040313" cy="576263"/>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b="1" smtClean="0">
                <a:solidFill>
                  <a:srgbClr val="FFFF00"/>
                </a:solidFill>
                <a:effectLst>
                  <a:outerShdw blurRad="38100" dist="38100" dir="2700000" algn="tl">
                    <a:srgbClr val="000000"/>
                  </a:outerShdw>
                </a:effectLst>
                <a:ea typeface="黑体" pitchFamily="2" charset="-122"/>
              </a:rPr>
              <a:t>意影作品：腰椎透视</a:t>
            </a:r>
          </a:p>
        </p:txBody>
      </p:sp>
      <p:pic>
        <p:nvPicPr>
          <p:cNvPr id="4" name="Picture 4" descr="E:\yy\yyppt04.JPG"/>
          <p:cNvPicPr>
            <a:picLocks noChangeAspect="1" noChangeArrowheads="1"/>
          </p:cNvPicPr>
          <p:nvPr/>
        </p:nvPicPr>
        <p:blipFill>
          <a:blip r:embed="rId2"/>
          <a:srcRect/>
          <a:stretch>
            <a:fillRect/>
          </a:stretch>
        </p:blipFill>
        <p:spPr bwMode="auto">
          <a:xfrm>
            <a:off x="1428750" y="1500188"/>
            <a:ext cx="6477000" cy="4724400"/>
          </a:xfrm>
          <a:prstGeom prst="rect">
            <a:avLst/>
          </a:prstGeom>
          <a:noFill/>
          <a:ln w="57150">
            <a:solidFill>
              <a:schemeClr val="tx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1857375" y="6281738"/>
            <a:ext cx="5929313" cy="576262"/>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2800" b="1" dirty="0" smtClean="0">
                <a:solidFill>
                  <a:srgbClr val="FFFF00"/>
                </a:solidFill>
                <a:effectLst>
                  <a:outerShdw blurRad="38100" dist="38100" dir="2700000" algn="tl">
                    <a:srgbClr val="000000"/>
                  </a:outerShdw>
                </a:effectLst>
                <a:cs typeface="Times New Roman" pitchFamily="18" charset="0"/>
              </a:rPr>
              <a:t>  暗室中离体使辐射计快速逆向转动</a:t>
            </a:r>
          </a:p>
        </p:txBody>
      </p:sp>
      <p:pic>
        <p:nvPicPr>
          <p:cNvPr id="11" name="SJCL51.MPG">
            <a:hlinkClick r:id="" action="ppaction://media"/>
          </p:cNvPr>
          <p:cNvPicPr>
            <a:picLocks noRot="1" noChangeAspect="1" noChangeArrowheads="1"/>
          </p:cNvPicPr>
          <p:nvPr>
            <a:videoFile r:link="rId1"/>
          </p:nvPr>
        </p:nvPicPr>
        <p:blipFill>
          <a:blip r:embed="rId3"/>
          <a:srcRect/>
          <a:stretch>
            <a:fillRect/>
          </a:stretch>
        </p:blipFill>
        <p:spPr bwMode="auto">
          <a:xfrm>
            <a:off x="2143108" y="1357298"/>
            <a:ext cx="5327650" cy="4786322"/>
          </a:xfrm>
          <a:prstGeom prst="rect">
            <a:avLst/>
          </a:prstGeom>
          <a:solidFill>
            <a:srgbClr val="FFFFFF">
              <a:shade val="85000"/>
            </a:srgbClr>
          </a:solidFill>
          <a:ln w="88900" cap="sq">
            <a:solidFill>
              <a:srgbClr val="FF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1000100" y="285728"/>
            <a:ext cx="7520007" cy="769441"/>
          </a:xfrm>
          <a:prstGeom prst="rect">
            <a:avLst/>
          </a:prstGeom>
          <a:solidFill>
            <a:srgbClr val="00B0F0"/>
          </a:solidFill>
        </p:spPr>
        <p:txBody>
          <a:bodyPr wrap="none">
            <a:spAutoFit/>
          </a:bodyPr>
          <a:lstStyle/>
          <a:p>
            <a:pPr fontAlgn="auto">
              <a:spcBef>
                <a:spcPts val="0"/>
              </a:spcBef>
              <a:spcAft>
                <a:spcPts val="0"/>
              </a:spcAft>
              <a:defRPr/>
            </a:pPr>
            <a:r>
              <a:rPr lang="zh-CN" altLang="en-US" sz="4400" dirty="0">
                <a:ln w="12700">
                  <a:solidFill>
                    <a:schemeClr val="tx1"/>
                  </a:solidFill>
                </a:ln>
                <a:latin typeface="华文彩云" pitchFamily="2" charset="-122"/>
                <a:ea typeface="华文彩云" pitchFamily="2" charset="-122"/>
              </a:rPr>
              <a:t>心灵光子（挠场？）特异致动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635"/>
                            </p:stCondLst>
                            <p:childTnLst>
                              <p:par>
                                <p:cTn id="10" presetID="1" presetClass="mediacall" presetSubtype="0" fill="hold" nodeType="afterEffect">
                                  <p:stCondLst>
                                    <p:cond delay="0"/>
                                  </p:stCondLst>
                                  <p:childTnLst>
                                    <p:cmd type="call" cmd="playFrom(0.0)">
                                      <p:cBhvr>
                                        <p:cTn id="11" dur="17197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p:cTn id="17" fill="hold" display="0">
                  <p:stCondLst>
                    <p:cond delay="indefinite"/>
                  </p:stCondLst>
                  <p:endCondLst>
                    <p:cond evt="onNext" delay="0">
                      <p:tgtEl>
                        <p:sldTgt/>
                      </p:tgtEl>
                    </p:cond>
                    <p:cond evt="onPrev" delay="0">
                      <p:tgtEl>
                        <p:sldTgt/>
                      </p:tgtEl>
                    </p:cond>
                  </p:endCondLst>
                </p:cTn>
                <p:tgtEl>
                  <p:spTgt spid="11"/>
                </p:tgtEl>
              </p:cMediaNode>
            </p:video>
          </p:childTnLst>
        </p:cTn>
      </p:par>
    </p:tnLst>
    <p:bldLst>
      <p:bldP spid="717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4" descr="torsion01"/>
          <p:cNvPicPr>
            <a:picLocks noChangeAspect="1" noChangeArrowheads="1"/>
          </p:cNvPicPr>
          <p:nvPr/>
        </p:nvPicPr>
        <p:blipFill>
          <a:blip r:embed="rId2"/>
          <a:srcRect/>
          <a:stretch>
            <a:fillRect/>
          </a:stretch>
        </p:blipFill>
        <p:spPr bwMode="auto">
          <a:xfrm>
            <a:off x="4932363" y="1412875"/>
            <a:ext cx="3787775" cy="5256213"/>
          </a:xfrm>
          <a:prstGeom prst="rect">
            <a:avLst/>
          </a:prstGeom>
          <a:noFill/>
          <a:ln w="9525">
            <a:noFill/>
            <a:miter lim="800000"/>
            <a:headEnd/>
            <a:tailEnd/>
          </a:ln>
        </p:spPr>
      </p:pic>
      <p:pic>
        <p:nvPicPr>
          <p:cNvPr id="64514" name="Picture 4" descr="隐形涡旋发芽013"/>
          <p:cNvPicPr>
            <a:picLocks noChangeAspect="1" noChangeArrowheads="1"/>
          </p:cNvPicPr>
          <p:nvPr/>
        </p:nvPicPr>
        <p:blipFill>
          <a:blip r:embed="rId3"/>
          <a:srcRect/>
          <a:stretch>
            <a:fillRect/>
          </a:stretch>
        </p:blipFill>
        <p:spPr bwMode="auto">
          <a:xfrm>
            <a:off x="-3924300" y="-46038"/>
            <a:ext cx="9648825" cy="69040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333375"/>
            <a:ext cx="8329612" cy="765175"/>
          </a:xfrm>
          <a:solidFill>
            <a:srgbClr val="00B0F0"/>
          </a:solidFill>
        </p:spPr>
        <p:txBody>
          <a:bodyPr>
            <a:normAutofit/>
          </a:bodyPr>
          <a:lstStyle/>
          <a:p>
            <a:pPr eaLnBrk="1" fontAlgn="auto" hangingPunct="1">
              <a:spcAft>
                <a:spcPts val="0"/>
              </a:spcAft>
              <a:defRPr/>
            </a:pPr>
            <a:r>
              <a:rPr lang="zh-CN" altLang="en-US" b="1" dirty="0" smtClean="0">
                <a:solidFill>
                  <a:srgbClr val="FF0000"/>
                </a:solidFill>
                <a:cs typeface="+mj-cs"/>
              </a:rPr>
              <a:t>跳跃的彩柱</a:t>
            </a:r>
            <a:r>
              <a:rPr lang="en-US" altLang="zh-CN" b="1" dirty="0" smtClean="0">
                <a:solidFill>
                  <a:srgbClr val="FF0000"/>
                </a:solidFill>
                <a:cs typeface="+mj-cs"/>
              </a:rPr>
              <a:t>===”</a:t>
            </a:r>
            <a:r>
              <a:rPr lang="zh-CN" altLang="en-US" b="1" dirty="0" smtClean="0">
                <a:solidFill>
                  <a:srgbClr val="FF0000"/>
                </a:solidFill>
                <a:cs typeface="+mj-cs"/>
              </a:rPr>
              <a:t>动态心灵挠场辐射</a:t>
            </a:r>
            <a:r>
              <a:rPr lang="en-US" altLang="zh-CN" b="1" dirty="0" smtClean="0">
                <a:solidFill>
                  <a:srgbClr val="FF0000"/>
                </a:solidFill>
                <a:cs typeface="+mj-cs"/>
              </a:rPr>
              <a:t>”?</a:t>
            </a:r>
            <a:endParaRPr lang="zh-CN" altLang="en-US" b="1" dirty="0">
              <a:solidFill>
                <a:srgbClr val="FF0000"/>
              </a:solidFill>
              <a:cs typeface="+mj-cs"/>
            </a:endParaRPr>
          </a:p>
        </p:txBody>
      </p:sp>
      <p:sp>
        <p:nvSpPr>
          <p:cNvPr id="3" name="内容占位符 2"/>
          <p:cNvSpPr>
            <a:spLocks noGrp="1"/>
          </p:cNvSpPr>
          <p:nvPr>
            <p:ph idx="1"/>
          </p:nvPr>
        </p:nvSpPr>
        <p:spPr>
          <a:xfrm>
            <a:off x="457200" y="1600200"/>
            <a:ext cx="4186238" cy="2471738"/>
          </a:xfrm>
        </p:spPr>
        <p:txBody>
          <a:bodyPr>
            <a:normAutofit fontScale="92500" lnSpcReduction="10000"/>
          </a:bodyPr>
          <a:lstStyle/>
          <a:p>
            <a:pPr marL="411480" eaLnBrk="1" fontAlgn="auto" hangingPunct="1">
              <a:spcAft>
                <a:spcPts val="0"/>
              </a:spcAft>
              <a:buFont typeface="Wingdings"/>
              <a:buChar char=""/>
              <a:defRPr/>
            </a:pPr>
            <a:r>
              <a:rPr lang="zh-CN" altLang="en-US" b="1" dirty="0" smtClean="0">
                <a:solidFill>
                  <a:srgbClr val="FFFF00"/>
                </a:solidFill>
              </a:rPr>
              <a:t>在各种特异功能实验的录像中经常出现瞬时的，稍有倾斜的“跳跃的彩柱”在目标物附近快速闪烁，且与竖直线有一个小的夹角。</a:t>
            </a:r>
            <a:endParaRPr lang="zh-CN" altLang="en-US" b="1" dirty="0">
              <a:solidFill>
                <a:srgbClr val="FFFF00"/>
              </a:solidFill>
            </a:endParaRPr>
          </a:p>
        </p:txBody>
      </p:sp>
      <p:pic>
        <p:nvPicPr>
          <p:cNvPr id="65539" name="图片 3" descr="DSC04945.JPG"/>
          <p:cNvPicPr>
            <a:picLocks noChangeAspect="1"/>
          </p:cNvPicPr>
          <p:nvPr/>
        </p:nvPicPr>
        <p:blipFill>
          <a:blip r:embed="rId2"/>
          <a:srcRect/>
          <a:stretch>
            <a:fillRect/>
          </a:stretch>
        </p:blipFill>
        <p:spPr bwMode="auto">
          <a:xfrm>
            <a:off x="4643438" y="4071938"/>
            <a:ext cx="4135437" cy="2786062"/>
          </a:xfrm>
          <a:prstGeom prst="rect">
            <a:avLst/>
          </a:prstGeom>
          <a:noFill/>
          <a:ln w="9525">
            <a:noFill/>
            <a:miter lim="800000"/>
            <a:headEnd/>
            <a:tailEnd/>
          </a:ln>
        </p:spPr>
      </p:pic>
      <p:pic>
        <p:nvPicPr>
          <p:cNvPr id="65540" name="图片 4" descr="colorzhu2.JPG"/>
          <p:cNvPicPr>
            <a:picLocks noChangeAspect="1"/>
          </p:cNvPicPr>
          <p:nvPr/>
        </p:nvPicPr>
        <p:blipFill>
          <a:blip r:embed="rId3"/>
          <a:srcRect/>
          <a:stretch>
            <a:fillRect/>
          </a:stretch>
        </p:blipFill>
        <p:spPr bwMode="auto">
          <a:xfrm>
            <a:off x="357188" y="4143375"/>
            <a:ext cx="4357687" cy="2714625"/>
          </a:xfrm>
          <a:prstGeom prst="rect">
            <a:avLst/>
          </a:prstGeom>
          <a:noFill/>
          <a:ln w="9525">
            <a:noFill/>
            <a:miter lim="800000"/>
            <a:headEnd/>
            <a:tailEnd/>
          </a:ln>
        </p:spPr>
      </p:pic>
      <p:pic>
        <p:nvPicPr>
          <p:cNvPr id="65541" name="图片 5" descr="DSC04937.JPG"/>
          <p:cNvPicPr>
            <a:picLocks noChangeAspect="1"/>
          </p:cNvPicPr>
          <p:nvPr/>
        </p:nvPicPr>
        <p:blipFill>
          <a:blip r:embed="rId4"/>
          <a:srcRect/>
          <a:stretch>
            <a:fillRect/>
          </a:stretch>
        </p:blipFill>
        <p:spPr bwMode="auto">
          <a:xfrm>
            <a:off x="4714875" y="1285875"/>
            <a:ext cx="4071938" cy="27860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bwMode="auto"/>
        <p:txBody>
          <a:bodyPr wrap="square" lIns="91440" tIns="45720" rIns="91440" bIns="45720" numCol="1" anchorCtr="0" compatLnSpc="1">
            <a:prstTxWarp prst="textNoShape">
              <a:avLst/>
            </a:prstTxWarp>
          </a:bodyPr>
          <a:lstStyle/>
          <a:p>
            <a:pPr eaLnBrk="1" hangingPunct="1">
              <a:defRPr/>
            </a:pPr>
            <a:endParaRPr lang="zh-CN" altLang="en-US" smtClean="0"/>
          </a:p>
        </p:txBody>
      </p:sp>
      <p:pic>
        <p:nvPicPr>
          <p:cNvPr id="18434" name="Picture 4" descr="img023A2"/>
          <p:cNvPicPr>
            <a:picLocks noChangeAspect="1" noChangeArrowheads="1"/>
          </p:cNvPicPr>
          <p:nvPr/>
        </p:nvPicPr>
        <p:blipFill>
          <a:blip r:embed="rId2"/>
          <a:srcRect/>
          <a:stretch>
            <a:fillRect/>
          </a:stretch>
        </p:blipFill>
        <p:spPr bwMode="auto">
          <a:xfrm>
            <a:off x="-1905000" y="-228600"/>
            <a:ext cx="12954000" cy="73152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179388" y="260350"/>
            <a:ext cx="7705725" cy="431800"/>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2800" b="1" dirty="0" smtClean="0">
                <a:solidFill>
                  <a:srgbClr val="FF0000"/>
                </a:solidFill>
                <a:effectLst>
                  <a:outerShdw blurRad="38100" dist="38100" dir="2700000" algn="tl">
                    <a:srgbClr val="000000"/>
                  </a:outerShdw>
                </a:effectLst>
                <a:cs typeface="Times New Roman" pitchFamily="18" charset="0"/>
              </a:rPr>
              <a:t>讨论：早在</a:t>
            </a:r>
            <a:r>
              <a:rPr lang="en-US" altLang="zh-CN" sz="2800" b="1" dirty="0" smtClean="0">
                <a:solidFill>
                  <a:srgbClr val="FF0000"/>
                </a:solidFill>
                <a:effectLst>
                  <a:outerShdw blurRad="38100" dist="38100" dir="2700000" algn="tl">
                    <a:srgbClr val="000000"/>
                  </a:outerShdw>
                </a:effectLst>
                <a:cs typeface="Times New Roman" pitchFamily="18" charset="0"/>
              </a:rPr>
              <a:t>20</a:t>
            </a:r>
            <a:r>
              <a:rPr lang="zh-CN" altLang="en-US" sz="2800" b="1" dirty="0" smtClean="0">
                <a:solidFill>
                  <a:srgbClr val="FF0000"/>
                </a:solidFill>
                <a:effectLst>
                  <a:outerShdw blurRad="38100" dist="38100" dir="2700000" algn="tl">
                    <a:srgbClr val="000000"/>
                  </a:outerShdw>
                </a:effectLst>
                <a:cs typeface="Times New Roman" pitchFamily="18" charset="0"/>
              </a:rPr>
              <a:t>年前我们就已经发现奇妙的</a:t>
            </a:r>
            <a:endParaRPr lang="en-US" altLang="zh-CN" sz="2800" b="1" dirty="0" smtClean="0">
              <a:solidFill>
                <a:srgbClr val="FF0000"/>
              </a:solidFill>
              <a:effectLst>
                <a:outerShdw blurRad="38100" dist="38100" dir="2700000" algn="tl">
                  <a:srgbClr val="000000"/>
                </a:outerShdw>
              </a:effectLst>
              <a:cs typeface="Times New Roman" pitchFamily="18" charset="0"/>
            </a:endParaRPr>
          </a:p>
          <a:p>
            <a:pPr eaLnBrk="1" fontAlgn="auto" hangingPunct="1">
              <a:lnSpc>
                <a:spcPct val="110000"/>
              </a:lnSpc>
              <a:spcBef>
                <a:spcPct val="0"/>
              </a:spcBef>
              <a:spcAft>
                <a:spcPts val="0"/>
              </a:spcAft>
              <a:buFont typeface="Wingdings"/>
              <a:buNone/>
              <a:defRPr/>
            </a:pPr>
            <a:r>
              <a:rPr lang="zh-CN" altLang="en-US" sz="2800" b="1" dirty="0" smtClean="0">
                <a:solidFill>
                  <a:srgbClr val="FF0000"/>
                </a:solidFill>
                <a:effectLst>
                  <a:outerShdw blurRad="38100" dist="38100" dir="2700000" algn="tl">
                    <a:srgbClr val="000000"/>
                  </a:outerShdw>
                </a:effectLst>
                <a:cs typeface="Times New Roman" pitchFamily="18" charset="0"/>
              </a:rPr>
              <a:t>生命力螺旋</a:t>
            </a:r>
            <a:r>
              <a:rPr lang="en-US" altLang="zh-CN" sz="2800" b="1" dirty="0" smtClean="0">
                <a:solidFill>
                  <a:srgbClr val="FF0000"/>
                </a:solidFill>
                <a:effectLst>
                  <a:outerShdw blurRad="38100" dist="38100" dir="2700000" algn="tl">
                    <a:srgbClr val="000000"/>
                  </a:outerShdw>
                </a:effectLst>
                <a:cs typeface="Times New Roman" pitchFamily="18" charset="0"/>
              </a:rPr>
              <a:t>——</a:t>
            </a:r>
            <a:r>
              <a:rPr lang="zh-CN" altLang="en-US" sz="2800" b="1" u="sng" dirty="0" smtClean="0">
                <a:solidFill>
                  <a:srgbClr val="FFFF00"/>
                </a:solidFill>
                <a:effectLst>
                  <a:outerShdw blurRad="38100" dist="38100" dir="2700000" algn="tl">
                    <a:srgbClr val="000000"/>
                  </a:outerShdw>
                </a:effectLst>
                <a:cs typeface="Times New Roman" pitchFamily="18" charset="0"/>
              </a:rPr>
              <a:t>正旋变</a:t>
            </a:r>
            <a:r>
              <a:rPr lang="zh-CN" altLang="en-US" sz="2800" b="1" dirty="0" smtClean="0">
                <a:solidFill>
                  <a:srgbClr val="FFFF00"/>
                </a:solidFill>
                <a:effectLst>
                  <a:outerShdw blurRad="38100" dist="38100" dir="2700000" algn="tl">
                    <a:srgbClr val="000000"/>
                  </a:outerShdw>
                </a:effectLst>
                <a:cs typeface="Times New Roman" pitchFamily="18" charset="0"/>
              </a:rPr>
              <a:t>和</a:t>
            </a:r>
            <a:r>
              <a:rPr lang="zh-CN" altLang="en-US" sz="2800" b="1" u="sng" dirty="0" smtClean="0">
                <a:solidFill>
                  <a:srgbClr val="FFFF00"/>
                </a:solidFill>
                <a:effectLst>
                  <a:outerShdw blurRad="38100" dist="38100" dir="2700000" algn="tl">
                    <a:srgbClr val="000000"/>
                  </a:outerShdw>
                </a:effectLst>
                <a:cs typeface="Times New Roman" pitchFamily="18" charset="0"/>
              </a:rPr>
              <a:t>逆旋变</a:t>
            </a:r>
            <a:r>
              <a:rPr lang="en-US" altLang="zh-CN" sz="2800" b="1" dirty="0" smtClean="0">
                <a:solidFill>
                  <a:srgbClr val="FF0000"/>
                </a:solidFill>
                <a:effectLst>
                  <a:outerShdw blurRad="38100" dist="38100" dir="2700000" algn="tl">
                    <a:srgbClr val="000000"/>
                  </a:outerShdw>
                </a:effectLst>
                <a:cs typeface="Times New Roman" pitchFamily="18" charset="0"/>
              </a:rPr>
              <a:t>….</a:t>
            </a:r>
            <a:endParaRPr lang="zh-CN" altLang="en-US" sz="2800" b="1" dirty="0" smtClean="0">
              <a:solidFill>
                <a:srgbClr val="FF0000"/>
              </a:solidFill>
              <a:effectLst>
                <a:outerShdw blurRad="38100" dist="38100" dir="2700000" algn="tl">
                  <a:srgbClr val="000000"/>
                </a:outerShdw>
              </a:effectLst>
              <a:cs typeface="Times New Roman" pitchFamily="18" charset="0"/>
            </a:endParaRPr>
          </a:p>
        </p:txBody>
      </p:sp>
      <p:sp>
        <p:nvSpPr>
          <p:cNvPr id="8" name="Rectangle 3"/>
          <p:cNvSpPr txBox="1">
            <a:spLocks noChangeArrowheads="1"/>
          </p:cNvSpPr>
          <p:nvPr/>
        </p:nvSpPr>
        <p:spPr bwMode="auto">
          <a:xfrm>
            <a:off x="500063" y="1428750"/>
            <a:ext cx="7993062" cy="5184775"/>
          </a:xfrm>
          <a:prstGeom prst="rect">
            <a:avLst/>
          </a:prstGeom>
          <a:noFill/>
          <a:ln w="9525">
            <a:noFill/>
            <a:miter lim="800000"/>
            <a:headEnd/>
            <a:tailEnd/>
          </a:ln>
        </p:spPr>
        <p:txBody>
          <a:bodyPr lIns="92075" tIns="46038" rIns="92075" bIns="46038" anchor="ctr"/>
          <a:lstStyle/>
          <a:p>
            <a:pPr fontAlgn="auto">
              <a:lnSpc>
                <a:spcPct val="110000"/>
              </a:lnSpc>
              <a:spcBef>
                <a:spcPts val="0"/>
              </a:spcBef>
              <a:spcAft>
                <a:spcPts val="0"/>
              </a:spcAft>
              <a:buClr>
                <a:schemeClr val="accent2"/>
              </a:buClr>
              <a:buSzPct val="80000"/>
              <a:buFont typeface="Wingdings" pitchFamily="2" charset="2"/>
              <a:buNone/>
              <a:defRPr/>
            </a:pPr>
            <a:r>
              <a:rPr lang="zh-CN" altLang="en-US" sz="2600" b="0" dirty="0">
                <a:effectLst>
                  <a:outerShdw blurRad="38100" dist="38100" dir="2700000" algn="tl">
                    <a:srgbClr val="000000"/>
                  </a:outerShdw>
                </a:effectLst>
                <a:latin typeface="Times New Roman" pitchFamily="18" charset="0"/>
                <a:ea typeface="宋体" pitchFamily="2" charset="-122"/>
              </a:rPr>
              <a:t>        在种子催熟、发芽和返生过程中有一个很重要的现象，就是变化过程在空间上是呈螺旋形的，一种是从中心向外边连续旋变；另一种情况是从外边向中心旋变，有顺时针和逆时针之分。加速生长、加速成熟的过程叫作“正旋变”。</a:t>
            </a:r>
            <a:r>
              <a:rPr lang="en-US" altLang="zh-CN" sz="2600" b="0" dirty="0">
                <a:solidFill>
                  <a:srgbClr val="FFFF00"/>
                </a:solidFill>
                <a:effectLst>
                  <a:outerShdw blurRad="38100" dist="38100" dir="2700000" algn="tl">
                    <a:srgbClr val="000000"/>
                  </a:outerShdw>
                </a:effectLst>
                <a:latin typeface="Times New Roman" pitchFamily="18" charset="0"/>
                <a:ea typeface="宋体" pitchFamily="2" charset="-122"/>
              </a:rPr>
              <a:t> </a:t>
            </a:r>
            <a:r>
              <a:rPr lang="zh-CN" altLang="en-US" sz="2600" b="0" dirty="0">
                <a:solidFill>
                  <a:srgbClr val="FFFF00"/>
                </a:solidFill>
                <a:effectLst>
                  <a:outerShdw blurRad="38100" dist="38100" dir="2700000" algn="tl">
                    <a:srgbClr val="000000"/>
                  </a:outerShdw>
                </a:effectLst>
                <a:latin typeface="Times New Roman" pitchFamily="18" charset="0"/>
                <a:ea typeface="宋体" pitchFamily="2" charset="-122"/>
              </a:rPr>
              <a:t>还有一种是相反的过程，涉及到各种细胞的“返老还童”，甚至是“起死回生 ”，是一个与正常生长相反的过程。返生和恢复生命活力的过程是由外向内螺旋状的旋变的，可以将这样的过程叫作“逆旋变”，</a:t>
            </a:r>
            <a:r>
              <a:rPr lang="zh-CN" altLang="en-US" sz="2600" b="0" dirty="0">
                <a:effectLst>
                  <a:outerShdw blurRad="38100" dist="38100" dir="2700000" algn="tl">
                    <a:srgbClr val="000000"/>
                  </a:outerShdw>
                </a:effectLst>
                <a:latin typeface="Times New Roman" pitchFamily="18" charset="0"/>
                <a:ea typeface="宋体" pitchFamily="2" charset="-122"/>
              </a:rPr>
              <a:t>且伴随着五光十色、闪闪烁烁、忽快忽慢不断地改变着颜色和形状的发光点，一般连续转了</a:t>
            </a:r>
            <a:r>
              <a:rPr lang="en-US" altLang="zh-CN" sz="2600" b="0" dirty="0">
                <a:effectLst>
                  <a:outerShdw blurRad="38100" dist="38100" dir="2700000" algn="tl">
                    <a:srgbClr val="000000"/>
                  </a:outerShdw>
                </a:effectLst>
                <a:latin typeface="Times New Roman" pitchFamily="18" charset="0"/>
                <a:ea typeface="宋体" pitchFamily="2" charset="-122"/>
              </a:rPr>
              <a:t>10</a:t>
            </a:r>
            <a:r>
              <a:rPr lang="zh-CN" altLang="en-US" sz="2600" b="0" dirty="0">
                <a:effectLst>
                  <a:outerShdw blurRad="38100" dist="38100" dir="2700000" algn="tl">
                    <a:srgbClr val="000000"/>
                  </a:outerShdw>
                </a:effectLst>
                <a:latin typeface="Times New Roman" pitchFamily="18" charset="0"/>
                <a:ea typeface="宋体" pitchFamily="2" charset="-122"/>
              </a:rPr>
              <a:t>余圈后， 成熟的果子或煮熟、炸熟的豌豆、花生米就逐渐返生了。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type="wd">
                                    <p:tmPct val="3000"/>
                                  </p:iterate>
                                  <p:childTnLst>
                                    <p:set>
                                      <p:cBhvr>
                                        <p:cTn id="10" dur="1" fill="hold">
                                          <p:stCondLst>
                                            <p:cond delay="0"/>
                                          </p:stCondLst>
                                        </p:cTn>
                                        <p:tgtEl>
                                          <p:spTgt spid="7171">
                                            <p:txEl>
                                              <p:pRg st="1" end="1"/>
                                            </p:txEl>
                                          </p:spTgt>
                                        </p:tgtEl>
                                        <p:attrNameLst>
                                          <p:attrName>style.visibility</p:attrName>
                                        </p:attrNameLst>
                                      </p:cBhvr>
                                      <p:to>
                                        <p:strVal val="visible"/>
                                      </p:to>
                                    </p:set>
                                    <p:anim calcmode="lin" valueType="num">
                                      <p:cBhvr additive="base">
                                        <p:cTn id="11" dur="500" fill="hold"/>
                                        <p:tgtEl>
                                          <p:spTgt spid="717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17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iterate type="wd">
                                    <p:tmPct val="3000"/>
                                  </p:iterate>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54112"/>
          </a:xfrm>
        </p:spPr>
        <p:txBody>
          <a:bodyPr>
            <a:normAutofit/>
          </a:bodyPr>
          <a:lstStyle/>
          <a:p>
            <a:pPr eaLnBrk="1" fontAlgn="auto" hangingPunct="1">
              <a:spcAft>
                <a:spcPts val="0"/>
              </a:spcAft>
              <a:defRPr/>
            </a:pPr>
            <a:r>
              <a:rPr lang="en-US" altLang="zh-CN" b="1" dirty="0" smtClean="0">
                <a:solidFill>
                  <a:srgbClr val="FF0000"/>
                </a:solidFill>
                <a:cs typeface="+mj-cs"/>
              </a:rPr>
              <a:t>1999</a:t>
            </a:r>
            <a:r>
              <a:rPr lang="zh-CN" altLang="en-US" b="1" dirty="0" smtClean="0">
                <a:solidFill>
                  <a:srgbClr val="FF0000"/>
                </a:solidFill>
                <a:cs typeface="+mj-cs"/>
              </a:rPr>
              <a:t>日本船井幸雄</a:t>
            </a:r>
            <a:r>
              <a:rPr lang="en-US" altLang="zh-CN" b="1" dirty="0" smtClean="0">
                <a:solidFill>
                  <a:srgbClr val="FF0000"/>
                </a:solidFill>
                <a:cs typeface="+mj-cs"/>
              </a:rPr>
              <a:t>5000</a:t>
            </a:r>
            <a:r>
              <a:rPr lang="zh-CN" altLang="en-US" b="1" dirty="0" smtClean="0">
                <a:solidFill>
                  <a:srgbClr val="FF0000"/>
                </a:solidFill>
                <a:cs typeface="+mj-cs"/>
              </a:rPr>
              <a:t>人大会海报</a:t>
            </a:r>
            <a:endParaRPr lang="zh-CN" altLang="en-US" b="1" dirty="0">
              <a:solidFill>
                <a:srgbClr val="FF0000"/>
              </a:solidFill>
              <a:cs typeface="+mj-cs"/>
            </a:endParaRPr>
          </a:p>
        </p:txBody>
      </p:sp>
      <p:pic>
        <p:nvPicPr>
          <p:cNvPr id="4" name="图片 3" descr="sf50.JPG"/>
          <p:cNvPicPr>
            <a:picLocks noChangeAspect="1"/>
          </p:cNvPicPr>
          <p:nvPr/>
        </p:nvPicPr>
        <p:blipFill>
          <a:blip r:embed="rId2" cstate="print"/>
          <a:stretch>
            <a:fillRect/>
          </a:stretch>
        </p:blipFill>
        <p:spPr>
          <a:xfrm>
            <a:off x="1000100" y="1643050"/>
            <a:ext cx="2600179" cy="4286280"/>
          </a:xfrm>
          <a:prstGeom prst="rect">
            <a:avLst/>
          </a:prstGeom>
          <a:solidFill>
            <a:srgbClr val="FFFFFF">
              <a:shade val="85000"/>
            </a:srgbClr>
          </a:solidFill>
          <a:ln w="88900"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sf51.JPG"/>
          <p:cNvPicPr>
            <a:picLocks noChangeAspect="1"/>
          </p:cNvPicPr>
          <p:nvPr/>
        </p:nvPicPr>
        <p:blipFill>
          <a:blip r:embed="rId3"/>
          <a:stretch>
            <a:fillRect/>
          </a:stretch>
        </p:blipFill>
        <p:spPr>
          <a:xfrm>
            <a:off x="3571868" y="1643050"/>
            <a:ext cx="4888620" cy="4286280"/>
          </a:xfrm>
          <a:prstGeom prst="rect">
            <a:avLst/>
          </a:prstGeom>
          <a:solidFill>
            <a:srgbClr val="FFFFFF">
              <a:shade val="85000"/>
            </a:srgbClr>
          </a:solidFill>
          <a:ln w="88900" cap="sq">
            <a:solidFill>
              <a:srgbClr val="00B0F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fontAlgn="auto" hangingPunct="1">
              <a:spcAft>
                <a:spcPts val="0"/>
              </a:spcAft>
              <a:defRPr/>
            </a:pPr>
            <a:r>
              <a:rPr lang="en-US" altLang="zh-CN" sz="3600" b="1" dirty="0" smtClean="0">
                <a:solidFill>
                  <a:srgbClr val="FFFF00"/>
                </a:solidFill>
                <a:cs typeface="+mj-cs"/>
              </a:rPr>
              <a:t>1999</a:t>
            </a:r>
            <a:r>
              <a:rPr lang="zh-CN" altLang="en-US" sz="3600" b="1" dirty="0" smtClean="0">
                <a:solidFill>
                  <a:srgbClr val="FFFF00"/>
                </a:solidFill>
                <a:cs typeface="+mj-cs"/>
              </a:rPr>
              <a:t>年</a:t>
            </a:r>
            <a:r>
              <a:rPr lang="en-US" altLang="zh-CN" sz="3600" b="1" dirty="0" smtClean="0">
                <a:solidFill>
                  <a:srgbClr val="FFFF00"/>
                </a:solidFill>
                <a:cs typeface="+mj-cs"/>
              </a:rPr>
              <a:t>9</a:t>
            </a:r>
            <a:r>
              <a:rPr lang="zh-CN" altLang="en-US" sz="3600" b="1" dirty="0" smtClean="0">
                <a:solidFill>
                  <a:srgbClr val="FFFF00"/>
                </a:solidFill>
                <a:cs typeface="+mj-cs"/>
              </a:rPr>
              <a:t>月</a:t>
            </a:r>
            <a:r>
              <a:rPr lang="en-US" altLang="zh-CN" sz="3600" b="1" dirty="0" smtClean="0">
                <a:solidFill>
                  <a:srgbClr val="FFFF00"/>
                </a:solidFill>
                <a:cs typeface="+mj-cs"/>
              </a:rPr>
              <a:t>5</a:t>
            </a:r>
            <a:r>
              <a:rPr lang="zh-CN" altLang="en-US" sz="3600" b="1" dirty="0" smtClean="0">
                <a:solidFill>
                  <a:srgbClr val="FFFF00"/>
                </a:solidFill>
                <a:cs typeface="+mj-cs"/>
              </a:rPr>
              <a:t>日在日本大阪帝国大厦</a:t>
            </a:r>
            <a:r>
              <a:rPr lang="en-US" altLang="zh-CN" sz="3600" b="1" dirty="0" smtClean="0">
                <a:solidFill>
                  <a:srgbClr val="FFFF00"/>
                </a:solidFill>
                <a:cs typeface="+mj-cs"/>
              </a:rPr>
              <a:t>5000</a:t>
            </a:r>
            <a:r>
              <a:rPr lang="zh-CN" altLang="en-US" sz="3600" b="1" dirty="0" smtClean="0">
                <a:solidFill>
                  <a:srgbClr val="FFFF00"/>
                </a:solidFill>
                <a:cs typeface="+mj-cs"/>
              </a:rPr>
              <a:t>人的</a:t>
            </a:r>
            <a:r>
              <a:rPr lang="en-US" altLang="zh-CN" sz="3600" b="1" dirty="0" smtClean="0">
                <a:solidFill>
                  <a:srgbClr val="FFFF00"/>
                </a:solidFill>
                <a:cs typeface="+mj-cs"/>
              </a:rPr>
              <a:t>FUNAI open Word</a:t>
            </a:r>
            <a:r>
              <a:rPr lang="zh-CN" altLang="en-US" sz="3600" b="1" dirty="0" smtClean="0">
                <a:solidFill>
                  <a:srgbClr val="FFFF00"/>
                </a:solidFill>
                <a:cs typeface="+mj-cs"/>
              </a:rPr>
              <a:t>大会上作了报告</a:t>
            </a:r>
            <a:endParaRPr lang="zh-CN" altLang="en-US" sz="3600" b="1" dirty="0">
              <a:solidFill>
                <a:srgbClr val="FFFF00"/>
              </a:solidFill>
              <a:cs typeface="+mj-cs"/>
            </a:endParaRPr>
          </a:p>
        </p:txBody>
      </p:sp>
      <p:sp>
        <p:nvSpPr>
          <p:cNvPr id="3" name="内容占位符 2"/>
          <p:cNvSpPr>
            <a:spLocks noGrp="1"/>
          </p:cNvSpPr>
          <p:nvPr>
            <p:ph idx="1"/>
          </p:nvPr>
        </p:nvSpPr>
        <p:spPr>
          <a:xfrm>
            <a:off x="457200" y="1600200"/>
            <a:ext cx="5186363" cy="1971675"/>
          </a:xfrm>
        </p:spPr>
        <p:txBody>
          <a:bodyPr>
            <a:normAutofit fontScale="85000" lnSpcReduction="10000"/>
          </a:bodyPr>
          <a:lstStyle/>
          <a:p>
            <a:pPr marL="411480" eaLnBrk="1" fontAlgn="auto" hangingPunct="1">
              <a:spcAft>
                <a:spcPts val="0"/>
              </a:spcAft>
              <a:buFont typeface="Wingdings"/>
              <a:buChar char=""/>
              <a:defRPr/>
            </a:pPr>
            <a:r>
              <a:rPr lang="zh-CN" altLang="en-US" dirty="0" smtClean="0"/>
              <a:t>。</a:t>
            </a:r>
            <a:r>
              <a:rPr lang="zh-CN" altLang="en-US" sz="2800" b="1" dirty="0" smtClean="0">
                <a:solidFill>
                  <a:srgbClr val="FFFF00"/>
                </a:solidFill>
              </a:rPr>
              <a:t>从意念快速返生发芽实验体会中已经明确感受到涡旋场的作用，并在国内外多次大型会议上作了报告。这是日本研究者根据我们的报告内容编写的小册子插图</a:t>
            </a:r>
            <a:endParaRPr lang="zh-CN" altLang="en-US" dirty="0"/>
          </a:p>
        </p:txBody>
      </p:sp>
      <p:pic>
        <p:nvPicPr>
          <p:cNvPr id="68611" name="图片 3" descr="sf08A.JPG"/>
          <p:cNvPicPr>
            <a:picLocks noChangeAspect="1"/>
          </p:cNvPicPr>
          <p:nvPr/>
        </p:nvPicPr>
        <p:blipFill>
          <a:blip r:embed="rId2"/>
          <a:srcRect/>
          <a:stretch>
            <a:fillRect/>
          </a:stretch>
        </p:blipFill>
        <p:spPr bwMode="auto">
          <a:xfrm>
            <a:off x="5786438" y="1643063"/>
            <a:ext cx="2857500" cy="2214562"/>
          </a:xfrm>
          <a:prstGeom prst="rect">
            <a:avLst/>
          </a:prstGeom>
          <a:noFill/>
          <a:ln w="9525">
            <a:noFill/>
            <a:miter lim="800000"/>
            <a:headEnd/>
            <a:tailEnd/>
          </a:ln>
        </p:spPr>
      </p:pic>
      <p:pic>
        <p:nvPicPr>
          <p:cNvPr id="68612" name="图片 4" descr="SF09A.JPG"/>
          <p:cNvPicPr>
            <a:picLocks noChangeAspect="1"/>
          </p:cNvPicPr>
          <p:nvPr/>
        </p:nvPicPr>
        <p:blipFill>
          <a:blip r:embed="rId3"/>
          <a:srcRect/>
          <a:stretch>
            <a:fillRect/>
          </a:stretch>
        </p:blipFill>
        <p:spPr bwMode="auto">
          <a:xfrm>
            <a:off x="428625" y="3857625"/>
            <a:ext cx="8215313" cy="2535238"/>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984852" y="673100"/>
            <a:ext cx="6603174" cy="431800"/>
          </a:xfrm>
          <a:ln>
            <a:solidFill>
              <a:schemeClr val="bg1"/>
            </a:solidFill>
          </a:ln>
        </p:spPr>
        <p:txBody>
          <a:bodyPr lIns="0" tIns="0" rIns="0" bIns="0" anchor="t">
            <a:noAutofit/>
          </a:bodyPr>
          <a:lstStyle/>
          <a:p>
            <a:pPr eaLnBrk="1" fontAlgn="auto" hangingPunct="1">
              <a:lnSpc>
                <a:spcPct val="85000"/>
              </a:lnSpc>
              <a:spcAft>
                <a:spcPts val="0"/>
              </a:spcAft>
              <a:buFont typeface="Wingdings"/>
              <a:buNone/>
              <a:defRPr/>
            </a:pPr>
            <a:r>
              <a:rPr lang="zh-CN" altLang="en-US" sz="40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cs typeface="Times New Roman" pitchFamily="18" charset="0"/>
              </a:rPr>
              <a:t>美国</a:t>
            </a:r>
            <a:r>
              <a:rPr lang="zh-CN" alt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cs typeface="Times New Roman" pitchFamily="18" charset="0"/>
              </a:rPr>
              <a:t>科学家成功将熟鸡蛋变生</a:t>
            </a:r>
            <a:endParaRPr lang="zh-CN" alt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endParaRPr>
          </a:p>
        </p:txBody>
      </p:sp>
      <p:sp>
        <p:nvSpPr>
          <p:cNvPr id="8" name="Rectangle 3"/>
          <p:cNvSpPr txBox="1">
            <a:spLocks noChangeArrowheads="1"/>
          </p:cNvSpPr>
          <p:nvPr/>
        </p:nvSpPr>
        <p:spPr bwMode="auto">
          <a:xfrm>
            <a:off x="34925" y="1484313"/>
            <a:ext cx="8034338" cy="5407025"/>
          </a:xfrm>
          <a:prstGeom prst="rect">
            <a:avLst/>
          </a:prstGeom>
          <a:noFill/>
          <a:ln w="9525">
            <a:noFill/>
            <a:miter lim="800000"/>
            <a:headEnd/>
            <a:tailEnd/>
          </a:ln>
        </p:spPr>
        <p:txBody>
          <a:bodyPr lIns="92075" tIns="46038" rIns="92075" bIns="46038" anchor="ctr"/>
          <a:lstStyle/>
          <a:p>
            <a:pPr fontAlgn="auto">
              <a:lnSpc>
                <a:spcPct val="110000"/>
              </a:lnSpc>
              <a:spcBef>
                <a:spcPts val="0"/>
              </a:spcBef>
              <a:spcAft>
                <a:spcPts val="0"/>
              </a:spcAft>
              <a:defRPr/>
            </a:pPr>
            <a:r>
              <a:rPr lang="en-US" altLang="zh-CN" sz="2300" b="0" kern="0" dirty="0">
                <a:effectLst>
                  <a:outerShdw blurRad="38100" dist="38100" dir="2700000" algn="tl">
                    <a:srgbClr val="000000">
                      <a:alpha val="43137"/>
                    </a:srgbClr>
                  </a:outerShdw>
                </a:effectLst>
                <a:latin typeface="+mn-lt"/>
                <a:ea typeface="+mn-ea"/>
              </a:rPr>
              <a:t>        </a:t>
            </a:r>
            <a:r>
              <a:rPr lang="zh-CN" altLang="en-US" sz="2300" kern="0" dirty="0">
                <a:solidFill>
                  <a:srgbClr val="FFFF00"/>
                </a:solidFill>
                <a:effectLst>
                  <a:outerShdw blurRad="38100" dist="38100" dir="2700000" algn="tl">
                    <a:srgbClr val="000000">
                      <a:alpha val="43137"/>
                    </a:srgbClr>
                  </a:outerShdw>
                </a:effectLst>
                <a:latin typeface="+mn-lt"/>
                <a:ea typeface="+mn-ea"/>
              </a:rPr>
              <a:t>据美国全国广播公司财经频道</a:t>
            </a:r>
            <a:r>
              <a:rPr lang="en-US" altLang="zh-CN" sz="2300" kern="0" dirty="0">
                <a:solidFill>
                  <a:srgbClr val="FFFF00"/>
                </a:solidFill>
                <a:effectLst>
                  <a:outerShdw blurRad="38100" dist="38100" dir="2700000" algn="tl">
                    <a:srgbClr val="000000">
                      <a:alpha val="43137"/>
                    </a:srgbClr>
                  </a:outerShdw>
                </a:effectLst>
                <a:latin typeface="+mn-lt"/>
                <a:ea typeface="+mn-ea"/>
              </a:rPr>
              <a:t>(CNBC)2015</a:t>
            </a:r>
            <a:r>
              <a:rPr lang="zh-CN" altLang="en-US" sz="2300" kern="0" dirty="0">
                <a:solidFill>
                  <a:srgbClr val="FFFF00"/>
                </a:solidFill>
                <a:effectLst>
                  <a:outerShdw blurRad="38100" dist="38100" dir="2700000" algn="tl">
                    <a:srgbClr val="000000">
                      <a:alpha val="43137"/>
                    </a:srgbClr>
                  </a:outerShdw>
                </a:effectLst>
                <a:latin typeface="+mn-lt"/>
                <a:ea typeface="+mn-ea"/>
              </a:rPr>
              <a:t>年</a:t>
            </a:r>
            <a:r>
              <a:rPr lang="en-US" altLang="zh-CN" sz="2300" kern="0" dirty="0">
                <a:solidFill>
                  <a:srgbClr val="FFFF00"/>
                </a:solidFill>
                <a:effectLst>
                  <a:outerShdw blurRad="38100" dist="38100" dir="2700000" algn="tl">
                    <a:srgbClr val="000000">
                      <a:alpha val="43137"/>
                    </a:srgbClr>
                  </a:outerShdw>
                </a:effectLst>
                <a:latin typeface="+mn-lt"/>
                <a:ea typeface="+mn-ea"/>
              </a:rPr>
              <a:t>1</a:t>
            </a:r>
            <a:r>
              <a:rPr lang="zh-CN" altLang="en-US" sz="2300" kern="0" dirty="0">
                <a:solidFill>
                  <a:srgbClr val="FFFF00"/>
                </a:solidFill>
                <a:effectLst>
                  <a:outerShdw blurRad="38100" dist="38100" dir="2700000" algn="tl">
                    <a:srgbClr val="000000">
                      <a:alpha val="43137"/>
                    </a:srgbClr>
                  </a:outerShdw>
                </a:effectLst>
                <a:latin typeface="+mn-lt"/>
                <a:ea typeface="+mn-ea"/>
              </a:rPr>
              <a:t>月</a:t>
            </a:r>
            <a:r>
              <a:rPr lang="en-US" altLang="zh-CN" sz="2300" kern="0" dirty="0">
                <a:solidFill>
                  <a:srgbClr val="FFFF00"/>
                </a:solidFill>
                <a:effectLst>
                  <a:outerShdw blurRad="38100" dist="38100" dir="2700000" algn="tl">
                    <a:srgbClr val="000000">
                      <a:alpha val="43137"/>
                    </a:srgbClr>
                  </a:outerShdw>
                </a:effectLst>
                <a:latin typeface="+mn-lt"/>
                <a:ea typeface="+mn-ea"/>
              </a:rPr>
              <a:t>23</a:t>
            </a:r>
            <a:r>
              <a:rPr lang="zh-CN" altLang="en-US" sz="2300" kern="0" dirty="0">
                <a:solidFill>
                  <a:srgbClr val="FFFF00"/>
                </a:solidFill>
                <a:effectLst>
                  <a:outerShdw blurRad="38100" dist="38100" dir="2700000" algn="tl">
                    <a:srgbClr val="000000">
                      <a:alpha val="43137"/>
                    </a:srgbClr>
                  </a:outerShdw>
                </a:effectLst>
                <a:latin typeface="+mn-lt"/>
                <a:ea typeface="+mn-ea"/>
              </a:rPr>
              <a:t>日报道，美国加州大学欧文分校和澳大利亚弗林德斯大学的研究人员近日在实验中成功将熟鸡蛋变回生鸡蛋。研究人员表示，该技术或将应用于癌症治疗、食品生产及其他生物技术领域，将极大地减少相关研究与生产的费用和时间。该项目的研究人员发现了一种拆解复杂蛋白质链以使其恢复到原本结构的方法：首先，他们用一种化学物质液化熟鸡蛋的蛋白，然后用</a:t>
            </a:r>
            <a:r>
              <a:rPr lang="zh-CN" altLang="en-US" sz="2300" kern="0" dirty="0">
                <a:solidFill>
                  <a:srgbClr val="FF0000"/>
                </a:solidFill>
                <a:effectLst>
                  <a:outerShdw blurRad="38100" dist="38100" dir="2700000" algn="tl">
                    <a:srgbClr val="000000">
                      <a:alpha val="43137"/>
                    </a:srgbClr>
                  </a:outerShdw>
                </a:effectLst>
                <a:latin typeface="+mn-lt"/>
                <a:ea typeface="+mn-ea"/>
              </a:rPr>
              <a:t>涡旋射流装置切断紧密缠结的蛋白质分子链</a:t>
            </a:r>
            <a:r>
              <a:rPr lang="zh-CN" altLang="en-US" sz="2300" kern="0" dirty="0">
                <a:solidFill>
                  <a:srgbClr val="FFFF00"/>
                </a:solidFill>
                <a:effectLst>
                  <a:outerShdw blurRad="38100" dist="38100" dir="2700000" algn="tl">
                    <a:srgbClr val="000000">
                      <a:alpha val="43137"/>
                    </a:srgbClr>
                  </a:outerShdw>
                </a:effectLst>
                <a:latin typeface="+mn-lt"/>
                <a:ea typeface="+mn-ea"/>
              </a:rPr>
              <a:t>以使它们正常重构。实验报告称，目前已有的解构蛋白质链的方法都需要花上好几天时间，而他们的方法只用几分钟。加州大学欧文分校的化学及分子生物与生物化学教授格雷戈里</a:t>
            </a:r>
            <a:r>
              <a:rPr lang="en-US" altLang="zh-CN" sz="2300" kern="0" dirty="0">
                <a:solidFill>
                  <a:srgbClr val="FFFF00"/>
                </a:solidFill>
                <a:effectLst>
                  <a:outerShdw blurRad="38100" dist="38100" dir="2700000" algn="tl">
                    <a:srgbClr val="000000">
                      <a:alpha val="43137"/>
                    </a:srgbClr>
                  </a:outerShdw>
                </a:effectLst>
                <a:latin typeface="+mn-lt"/>
                <a:ea typeface="+mn-ea"/>
              </a:rPr>
              <a:t>·</a:t>
            </a:r>
            <a:r>
              <a:rPr lang="zh-CN" altLang="en-US" sz="2300" kern="0" dirty="0">
                <a:solidFill>
                  <a:srgbClr val="FFFF00"/>
                </a:solidFill>
                <a:effectLst>
                  <a:outerShdw blurRad="38100" dist="38100" dir="2700000" algn="tl">
                    <a:srgbClr val="000000">
                      <a:alpha val="43137"/>
                    </a:srgbClr>
                  </a:outerShdw>
                </a:effectLst>
                <a:latin typeface="+mn-lt"/>
                <a:ea typeface="+mn-ea"/>
              </a:rPr>
              <a:t>韦斯</a:t>
            </a:r>
            <a:r>
              <a:rPr lang="en-US" altLang="zh-CN" sz="2300" kern="0" dirty="0">
                <a:solidFill>
                  <a:srgbClr val="FFFF00"/>
                </a:solidFill>
                <a:effectLst>
                  <a:outerShdw blurRad="38100" dist="38100" dir="2700000" algn="tl">
                    <a:srgbClr val="000000">
                      <a:alpha val="43137"/>
                    </a:srgbClr>
                  </a:outerShdw>
                </a:effectLst>
                <a:latin typeface="+mn-lt"/>
                <a:ea typeface="+mn-ea"/>
              </a:rPr>
              <a:t>(Gregory Weiss)</a:t>
            </a:r>
            <a:r>
              <a:rPr lang="zh-CN" altLang="en-US" sz="2300" kern="0" dirty="0">
                <a:solidFill>
                  <a:srgbClr val="FFFF00"/>
                </a:solidFill>
                <a:effectLst>
                  <a:outerShdw blurRad="38100" dist="38100" dir="2700000" algn="tl">
                    <a:srgbClr val="000000">
                      <a:alpha val="43137"/>
                    </a:srgbClr>
                  </a:outerShdw>
                </a:effectLst>
                <a:latin typeface="+mn-lt"/>
                <a:ea typeface="+mn-ea"/>
              </a:rPr>
              <a:t>说道：“我们的研究不仅会省很多钱，更重要的是会省下大笔的时间，因为时间就是金钱。”对于该技术在癌症治疗方面的应用，他尤其乐观。</a:t>
            </a:r>
          </a:p>
          <a:p>
            <a:pPr fontAlgn="auto">
              <a:lnSpc>
                <a:spcPct val="95000"/>
              </a:lnSpc>
              <a:spcBef>
                <a:spcPts val="0"/>
              </a:spcBef>
              <a:spcAft>
                <a:spcPts val="0"/>
              </a:spcAft>
              <a:buClr>
                <a:schemeClr val="accent2"/>
              </a:buClr>
              <a:buSzPct val="80000"/>
              <a:buFont typeface="Wingdings" pitchFamily="2" charset="2"/>
              <a:buNone/>
              <a:defRPr/>
            </a:pPr>
            <a:endParaRPr lang="zh-CN" altLang="en-US" sz="2300" b="0" kern="0" dirty="0">
              <a:effectLst>
                <a:outerShdw blurRad="38100" dist="38100" dir="2700000" algn="tl">
                  <a:srgbClr val="000000">
                    <a:alpha val="43137"/>
                  </a:srgbClr>
                </a:outerShdw>
              </a:effectLst>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bg/>
                                          </p:spTgt>
                                        </p:tgtEl>
                                        <p:attrNameLst>
                                          <p:attrName>style.visibility</p:attrName>
                                        </p:attrNameLst>
                                      </p:cBhvr>
                                      <p:to>
                                        <p:strVal val="visible"/>
                                      </p:to>
                                    </p:set>
                                    <p:anim calcmode="lin" valueType="num">
                                      <p:cBhvr additive="base">
                                        <p:cTn id="7" dur="500" fill="hold"/>
                                        <p:tgtEl>
                                          <p:spTgt spid="7171">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type="wd">
                                    <p:tmPct val="3000"/>
                                  </p:iterate>
                                  <p:childTnLst>
                                    <p:set>
                                      <p:cBhvr>
                                        <p:cTn id="12" dur="1" fill="hold">
                                          <p:stCondLst>
                                            <p:cond delay="0"/>
                                          </p:stCondLst>
                                        </p:cTn>
                                        <p:tgtEl>
                                          <p:spTgt spid="7171">
                                            <p:txEl>
                                              <p:pRg st="0" end="0"/>
                                            </p:txEl>
                                          </p:spTgt>
                                        </p:tgtEl>
                                        <p:attrNameLst>
                                          <p:attrName>style.visibility</p:attrName>
                                        </p:attrNameLst>
                                      </p:cBhvr>
                                      <p:to>
                                        <p:strVal val="visible"/>
                                      </p:to>
                                    </p:set>
                                    <p:anim calcmode="lin" valueType="num">
                                      <p:cBhvr additive="base">
                                        <p:cTn id="13"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171">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iterate type="wd">
                                    <p:tmPct val="3000"/>
                                  </p:iterate>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additive="base">
                                        <p:cTn id="1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副标题 2"/>
          <p:cNvSpPr>
            <a:spLocks noGrp="1"/>
          </p:cNvSpPr>
          <p:nvPr>
            <p:ph type="subTitle" idx="1"/>
          </p:nvPr>
        </p:nvSpPr>
        <p:spPr>
          <a:xfrm>
            <a:off x="571500" y="214313"/>
            <a:ext cx="7705725" cy="431800"/>
          </a:xfrm>
        </p:spPr>
        <p:txBody>
          <a:bodyPr lIns="0" tIns="0" rIns="0" bIns="0" anchor="t">
            <a:noAutofit/>
          </a:bodyPr>
          <a:lstStyle/>
          <a:p>
            <a:pPr eaLnBrk="1" fontAlgn="auto" hangingPunct="1">
              <a:lnSpc>
                <a:spcPct val="110000"/>
              </a:lnSpc>
              <a:spcBef>
                <a:spcPct val="0"/>
              </a:spcBef>
              <a:spcAft>
                <a:spcPts val="0"/>
              </a:spcAft>
              <a:buFont typeface="Wingdings"/>
              <a:buNone/>
              <a:defRPr/>
            </a:pPr>
            <a:r>
              <a:rPr lang="zh-CN" altLang="en-US" sz="2800" b="1" dirty="0" smtClean="0">
                <a:solidFill>
                  <a:srgbClr val="FF0000"/>
                </a:solidFill>
                <a:effectLst>
                  <a:outerShdw blurRad="38100" dist="38100" dir="2700000" algn="tl">
                    <a:srgbClr val="000000"/>
                  </a:outerShdw>
                </a:effectLst>
                <a:cs typeface="Times New Roman" pitchFamily="18" charset="0"/>
              </a:rPr>
              <a:t>讨论：</a:t>
            </a:r>
            <a:r>
              <a:rPr lang="en-US" altLang="zh-CN" sz="2800" b="1" dirty="0" smtClean="0">
                <a:solidFill>
                  <a:srgbClr val="FF0000"/>
                </a:solidFill>
                <a:effectLst>
                  <a:outerShdw blurRad="38100" dist="38100" dir="2700000" algn="tl">
                    <a:srgbClr val="000000"/>
                  </a:outerShdw>
                </a:effectLst>
                <a:cs typeface="Times New Roman" pitchFamily="18" charset="0"/>
              </a:rPr>
              <a:t>2012</a:t>
            </a:r>
            <a:r>
              <a:rPr lang="zh-CN" altLang="en-US" sz="2800" b="1" dirty="0" smtClean="0">
                <a:solidFill>
                  <a:srgbClr val="FF0000"/>
                </a:solidFill>
                <a:effectLst>
                  <a:outerShdw blurRad="38100" dist="38100" dir="2700000" algn="tl">
                    <a:srgbClr val="000000"/>
                  </a:outerShdw>
                </a:effectLst>
                <a:cs typeface="Times New Roman" pitchFamily="18" charset="0"/>
              </a:rPr>
              <a:t>年</a:t>
            </a:r>
            <a:r>
              <a:rPr lang="en-US" altLang="zh-CN" sz="2800" b="1" dirty="0" smtClean="0">
                <a:solidFill>
                  <a:srgbClr val="FF0000"/>
                </a:solidFill>
                <a:effectLst>
                  <a:outerShdw blurRad="38100" dist="38100" dir="2700000" algn="tl">
                    <a:srgbClr val="000000"/>
                  </a:outerShdw>
                </a:effectLst>
                <a:cs typeface="Times New Roman" pitchFamily="18" charset="0"/>
              </a:rPr>
              <a:t>Nobel</a:t>
            </a:r>
            <a:r>
              <a:rPr lang="zh-CN" altLang="en-US" sz="2800" b="1" dirty="0" smtClean="0">
                <a:solidFill>
                  <a:srgbClr val="FF0000"/>
                </a:solidFill>
                <a:effectLst>
                  <a:outerShdw blurRad="38100" dist="38100" dir="2700000" algn="tl">
                    <a:srgbClr val="000000"/>
                  </a:outerShdw>
                </a:effectLst>
                <a:cs typeface="Times New Roman" pitchFamily="18" charset="0"/>
              </a:rPr>
              <a:t>生物医学奖</a:t>
            </a:r>
          </a:p>
        </p:txBody>
      </p:sp>
      <p:sp>
        <p:nvSpPr>
          <p:cNvPr id="8" name="Rectangle 3"/>
          <p:cNvSpPr txBox="1">
            <a:spLocks noChangeArrowheads="1"/>
          </p:cNvSpPr>
          <p:nvPr/>
        </p:nvSpPr>
        <p:spPr bwMode="auto">
          <a:xfrm>
            <a:off x="428625" y="928688"/>
            <a:ext cx="8034338" cy="5715000"/>
          </a:xfrm>
          <a:prstGeom prst="rect">
            <a:avLst/>
          </a:prstGeom>
          <a:noFill/>
          <a:ln w="9525">
            <a:noFill/>
            <a:miter lim="800000"/>
            <a:headEnd/>
            <a:tailEnd/>
          </a:ln>
        </p:spPr>
        <p:txBody>
          <a:bodyPr lIns="92075" tIns="46038" rIns="92075" bIns="46038" anchor="ctr"/>
          <a:lstStyle/>
          <a:p>
            <a:pPr fontAlgn="auto">
              <a:lnSpc>
                <a:spcPct val="95000"/>
              </a:lnSpc>
              <a:spcBef>
                <a:spcPts val="0"/>
              </a:spcBef>
              <a:spcAft>
                <a:spcPts val="0"/>
              </a:spcAft>
              <a:defRPr/>
            </a:pPr>
            <a:r>
              <a:rPr lang="zh-CN" altLang="en-US" sz="2300" b="0" kern="0" dirty="0">
                <a:effectLst>
                  <a:outerShdw blurRad="38100" dist="38100" dir="2700000" algn="tl">
                    <a:srgbClr val="000000">
                      <a:alpha val="43137"/>
                    </a:srgbClr>
                  </a:outerShdw>
                </a:effectLst>
                <a:latin typeface="+mn-lt"/>
                <a:ea typeface="+mn-ea"/>
              </a:rPr>
              <a:t>        卡罗林斯卡研究所的诺贝尔奖委员会近日决定将</a:t>
            </a:r>
            <a:r>
              <a:rPr lang="en-US" altLang="zh-CN" sz="2300" b="0" kern="0" dirty="0">
                <a:effectLst>
                  <a:outerShdw blurRad="38100" dist="38100" dir="2700000" algn="tl">
                    <a:srgbClr val="000000">
                      <a:alpha val="43137"/>
                    </a:srgbClr>
                  </a:outerShdw>
                </a:effectLst>
                <a:latin typeface="+mn-lt"/>
                <a:ea typeface="+mn-ea"/>
              </a:rPr>
              <a:t>2012</a:t>
            </a:r>
            <a:r>
              <a:rPr lang="zh-CN" altLang="en-US" sz="2300" b="0" kern="0" dirty="0">
                <a:effectLst>
                  <a:outerShdw blurRad="38100" dist="38100" dir="2700000" algn="tl">
                    <a:srgbClr val="000000">
                      <a:alpha val="43137"/>
                    </a:srgbClr>
                  </a:outerShdw>
                </a:effectLst>
                <a:latin typeface="+mn-lt"/>
                <a:ea typeface="+mn-ea"/>
              </a:rPr>
              <a:t>年诺贝尔生理学或医学奖颁给</a:t>
            </a:r>
            <a:r>
              <a:rPr lang="zh-CN" altLang="en-US" sz="2300" b="0" kern="0" dirty="0">
                <a:solidFill>
                  <a:srgbClr val="FFFF00"/>
                </a:solidFill>
                <a:effectLst>
                  <a:outerShdw blurRad="38100" dist="38100" dir="2700000" algn="tl">
                    <a:srgbClr val="000000">
                      <a:alpha val="43137"/>
                    </a:srgbClr>
                  </a:outerShdw>
                </a:effectLst>
                <a:latin typeface="+mn-lt"/>
                <a:ea typeface="+mn-ea"/>
              </a:rPr>
              <a:t>约翰</a:t>
            </a:r>
            <a:r>
              <a:rPr lang="en-US" altLang="zh-CN" sz="2300" b="0" kern="0" dirty="0">
                <a:solidFill>
                  <a:srgbClr val="FFFF00"/>
                </a:solidFill>
                <a:effectLst>
                  <a:outerShdw blurRad="38100" dist="38100" dir="2700000" algn="tl">
                    <a:srgbClr val="000000">
                      <a:alpha val="43137"/>
                    </a:srgbClr>
                  </a:outerShdw>
                </a:effectLst>
                <a:latin typeface="+mn-lt"/>
                <a:ea typeface="+mn-ea"/>
              </a:rPr>
              <a:t>·</a:t>
            </a:r>
            <a:r>
              <a:rPr lang="zh-CN" altLang="en-US" sz="2300" b="0" kern="0" dirty="0">
                <a:solidFill>
                  <a:srgbClr val="FFFF00"/>
                </a:solidFill>
                <a:effectLst>
                  <a:outerShdw blurRad="38100" dist="38100" dir="2700000" algn="tl">
                    <a:srgbClr val="000000">
                      <a:alpha val="43137"/>
                    </a:srgbClr>
                  </a:outerShdw>
                </a:effectLst>
                <a:latin typeface="+mn-lt"/>
                <a:ea typeface="+mn-ea"/>
              </a:rPr>
              <a:t>格登</a:t>
            </a:r>
            <a:r>
              <a:rPr lang="en-US" altLang="zh-CN" sz="2300" b="0" kern="0" dirty="0">
                <a:solidFill>
                  <a:srgbClr val="FFFF00"/>
                </a:solidFill>
                <a:effectLst>
                  <a:outerShdw blurRad="38100" dist="38100" dir="2700000" algn="tl">
                    <a:srgbClr val="000000">
                      <a:alpha val="43137"/>
                    </a:srgbClr>
                  </a:outerShdw>
                </a:effectLst>
                <a:latin typeface="+mn-lt"/>
                <a:ea typeface="+mn-ea"/>
              </a:rPr>
              <a:t>(John Gurdon)</a:t>
            </a:r>
            <a:r>
              <a:rPr lang="zh-CN" altLang="en-US" sz="2300" b="0" kern="0" dirty="0">
                <a:solidFill>
                  <a:srgbClr val="FFFF00"/>
                </a:solidFill>
                <a:effectLst>
                  <a:outerShdw blurRad="38100" dist="38100" dir="2700000" algn="tl">
                    <a:srgbClr val="000000">
                      <a:alpha val="43137"/>
                    </a:srgbClr>
                  </a:outerShdw>
                </a:effectLst>
                <a:latin typeface="+mn-lt"/>
                <a:ea typeface="+mn-ea"/>
              </a:rPr>
              <a:t>和山中伸弥</a:t>
            </a:r>
            <a:r>
              <a:rPr lang="en-US" altLang="zh-CN" sz="2300" b="0" kern="0" dirty="0">
                <a:solidFill>
                  <a:srgbClr val="FFFF00"/>
                </a:solidFill>
                <a:effectLst>
                  <a:outerShdw blurRad="38100" dist="38100" dir="2700000" algn="tl">
                    <a:srgbClr val="000000">
                      <a:alpha val="43137"/>
                    </a:srgbClr>
                  </a:outerShdw>
                </a:effectLst>
                <a:latin typeface="+mn-lt"/>
                <a:ea typeface="+mn-ea"/>
              </a:rPr>
              <a:t>(Shinya Yamanaka)</a:t>
            </a:r>
            <a:r>
              <a:rPr lang="zh-CN" altLang="en-US" sz="2300" b="0" kern="0" dirty="0">
                <a:solidFill>
                  <a:srgbClr val="FFFF00"/>
                </a:solidFill>
                <a:effectLst>
                  <a:outerShdw blurRad="38100" dist="38100" dir="2700000" algn="tl">
                    <a:srgbClr val="000000">
                      <a:alpha val="43137"/>
                    </a:srgbClr>
                  </a:outerShdw>
                </a:effectLst>
                <a:latin typeface="+mn-lt"/>
                <a:ea typeface="+mn-ea"/>
              </a:rPr>
              <a:t>，以奖励他们发现成熟细胞可以被重新编程而具备多能性</a:t>
            </a:r>
            <a:r>
              <a:rPr lang="zh-CN" altLang="en-US" sz="2300" b="0" kern="0" dirty="0">
                <a:effectLst>
                  <a:outerShdw blurRad="38100" dist="38100" dir="2700000" algn="tl">
                    <a:srgbClr val="000000">
                      <a:alpha val="43137"/>
                    </a:srgbClr>
                  </a:outerShdw>
                </a:effectLst>
                <a:latin typeface="+mn-lt"/>
                <a:ea typeface="+mn-ea"/>
              </a:rPr>
              <a:t>。</a:t>
            </a:r>
            <a:endParaRPr lang="en-US" altLang="zh-CN" sz="2300" b="0" kern="0" dirty="0">
              <a:effectLst>
                <a:outerShdw blurRad="38100" dist="38100" dir="2700000" algn="tl">
                  <a:srgbClr val="000000">
                    <a:alpha val="43137"/>
                  </a:srgbClr>
                </a:outerShdw>
              </a:effectLst>
              <a:latin typeface="+mn-lt"/>
              <a:ea typeface="+mn-ea"/>
            </a:endParaRPr>
          </a:p>
          <a:p>
            <a:pPr fontAlgn="auto">
              <a:lnSpc>
                <a:spcPct val="95000"/>
              </a:lnSpc>
              <a:spcBef>
                <a:spcPts val="0"/>
              </a:spcBef>
              <a:spcAft>
                <a:spcPts val="0"/>
              </a:spcAft>
              <a:defRPr/>
            </a:pPr>
            <a:r>
              <a:rPr lang="zh-CN" altLang="en-US" sz="2300" b="0" kern="0" dirty="0">
                <a:effectLst>
                  <a:outerShdw blurRad="38100" dist="38100" dir="2700000" algn="tl">
                    <a:srgbClr val="000000">
                      <a:alpha val="43137"/>
                    </a:srgbClr>
                  </a:outerShdw>
                </a:effectLst>
                <a:latin typeface="+mn-lt"/>
                <a:ea typeface="+mn-ea"/>
              </a:rPr>
              <a:t>        诺贝尔奖认为，这两位科学家发现了：</a:t>
            </a:r>
            <a:r>
              <a:rPr lang="zh-CN" altLang="en-US" sz="2300" b="0" kern="0" dirty="0">
                <a:solidFill>
                  <a:srgbClr val="FFFF00"/>
                </a:solidFill>
                <a:effectLst>
                  <a:outerShdw blurRad="38100" dist="38100" dir="2700000" algn="tl">
                    <a:srgbClr val="000000">
                      <a:alpha val="43137"/>
                    </a:srgbClr>
                  </a:outerShdw>
                </a:effectLst>
                <a:latin typeface="+mn-lt"/>
                <a:ea typeface="+mn-ea"/>
              </a:rPr>
              <a:t>成熟、分化的细胞可以被重新编程，变成未成熟的细胞，能够发育成机体内所有种类的组织</a:t>
            </a:r>
            <a:r>
              <a:rPr lang="zh-CN" altLang="en-US" sz="2300" b="0" kern="0" dirty="0">
                <a:effectLst>
                  <a:outerShdw blurRad="38100" dist="38100" dir="2700000" algn="tl">
                    <a:srgbClr val="000000">
                      <a:alpha val="43137"/>
                    </a:srgbClr>
                  </a:outerShdw>
                </a:effectLst>
                <a:latin typeface="+mn-lt"/>
                <a:ea typeface="+mn-ea"/>
              </a:rPr>
              <a:t>。他们的发现革新了我们对于细胞和有机体如何发育的理解。</a:t>
            </a:r>
          </a:p>
          <a:p>
            <a:pPr fontAlgn="auto">
              <a:lnSpc>
                <a:spcPct val="95000"/>
              </a:lnSpc>
              <a:spcBef>
                <a:spcPts val="0"/>
              </a:spcBef>
              <a:spcAft>
                <a:spcPts val="0"/>
              </a:spcAft>
              <a:defRPr/>
            </a:pPr>
            <a:r>
              <a:rPr lang="zh-CN" altLang="en-US" sz="2300" b="0" kern="0" dirty="0">
                <a:effectLst>
                  <a:outerShdw blurRad="38100" dist="38100" dir="2700000" algn="tl">
                    <a:srgbClr val="000000">
                      <a:alpha val="43137"/>
                    </a:srgbClr>
                  </a:outerShdw>
                </a:effectLst>
                <a:latin typeface="+mn-lt"/>
                <a:ea typeface="+mn-ea"/>
              </a:rPr>
              <a:t>        约翰</a:t>
            </a:r>
            <a:r>
              <a:rPr lang="en-US" altLang="zh-CN" sz="2300" b="0" kern="0" dirty="0">
                <a:effectLst>
                  <a:outerShdw blurRad="38100" dist="38100" dir="2700000" algn="tl">
                    <a:srgbClr val="000000">
                      <a:alpha val="43137"/>
                    </a:srgbClr>
                  </a:outerShdw>
                </a:effectLst>
                <a:latin typeface="宋体" pitchFamily="2" charset="-122"/>
                <a:ea typeface="宋体" pitchFamily="2" charset="-122"/>
              </a:rPr>
              <a:t>·</a:t>
            </a:r>
            <a:r>
              <a:rPr lang="zh-CN" altLang="en-US" sz="2300" b="0" kern="0" dirty="0">
                <a:effectLst>
                  <a:outerShdw blurRad="38100" dist="38100" dir="2700000" algn="tl">
                    <a:srgbClr val="000000">
                      <a:alpha val="43137"/>
                    </a:srgbClr>
                  </a:outerShdw>
                </a:effectLst>
                <a:latin typeface="+mn-lt"/>
                <a:ea typeface="+mn-ea"/>
              </a:rPr>
              <a:t>格登在</a:t>
            </a:r>
            <a:r>
              <a:rPr lang="en-US" altLang="zh-CN" sz="2300" b="0" kern="0" dirty="0">
                <a:effectLst>
                  <a:outerShdw blurRad="38100" dist="38100" dir="2700000" algn="tl">
                    <a:srgbClr val="000000">
                      <a:alpha val="43137"/>
                    </a:srgbClr>
                  </a:outerShdw>
                </a:effectLst>
                <a:latin typeface="+mn-lt"/>
                <a:ea typeface="+mn-ea"/>
              </a:rPr>
              <a:t>1962</a:t>
            </a:r>
            <a:r>
              <a:rPr lang="zh-CN" altLang="en-US" sz="2300" b="0" kern="0" dirty="0">
                <a:effectLst>
                  <a:outerShdw blurRad="38100" dist="38100" dir="2700000" algn="tl">
                    <a:srgbClr val="000000">
                      <a:alpha val="43137"/>
                    </a:srgbClr>
                  </a:outerShdw>
                </a:effectLst>
                <a:latin typeface="+mn-lt"/>
                <a:ea typeface="+mn-ea"/>
              </a:rPr>
              <a:t>年发现，</a:t>
            </a:r>
            <a:r>
              <a:rPr lang="zh-CN" altLang="en-US" sz="2300" b="0" kern="0" dirty="0">
                <a:solidFill>
                  <a:srgbClr val="FFFF00"/>
                </a:solidFill>
                <a:effectLst>
                  <a:outerShdw blurRad="38100" dist="38100" dir="2700000" algn="tl">
                    <a:srgbClr val="000000">
                      <a:alpha val="43137"/>
                    </a:srgbClr>
                  </a:outerShdw>
                </a:effectLst>
                <a:latin typeface="+mn-lt"/>
                <a:ea typeface="+mn-ea"/>
              </a:rPr>
              <a:t>细胞的分化是可逆的</a:t>
            </a:r>
            <a:r>
              <a:rPr lang="zh-CN" altLang="en-US" sz="2300" b="0" kern="0" dirty="0">
                <a:effectLst>
                  <a:outerShdw blurRad="38100" dist="38100" dir="2700000" algn="tl">
                    <a:srgbClr val="000000">
                      <a:alpha val="43137"/>
                    </a:srgbClr>
                  </a:outerShdw>
                </a:effectLst>
                <a:latin typeface="+mn-lt"/>
                <a:ea typeface="+mn-ea"/>
              </a:rPr>
              <a:t>。在一项经典的实验中，他将蛙的未成熟卵细胞的细胞核替换为成熟肠细胞的细胞核。这个修改过的细胞发育成了一只正常的蝌蚪。成熟细胞的</a:t>
            </a:r>
            <a:r>
              <a:rPr lang="en-US" altLang="zh-CN" sz="2300" b="0" kern="0" dirty="0">
                <a:effectLst>
                  <a:outerShdw blurRad="38100" dist="38100" dir="2700000" algn="tl">
                    <a:srgbClr val="000000">
                      <a:alpha val="43137"/>
                    </a:srgbClr>
                  </a:outerShdw>
                </a:effectLst>
                <a:latin typeface="+mn-lt"/>
                <a:ea typeface="+mn-ea"/>
              </a:rPr>
              <a:t>DNA</a:t>
            </a:r>
            <a:r>
              <a:rPr lang="zh-CN" altLang="en-US" sz="2300" b="0" kern="0" dirty="0">
                <a:effectLst>
                  <a:outerShdw blurRad="38100" dist="38100" dir="2700000" algn="tl">
                    <a:srgbClr val="000000">
                      <a:alpha val="43137"/>
                    </a:srgbClr>
                  </a:outerShdw>
                </a:effectLst>
                <a:latin typeface="+mn-lt"/>
                <a:ea typeface="+mn-ea"/>
              </a:rPr>
              <a:t>仍然包含发育为蛙体内所有细胞所需的全部信息。</a:t>
            </a:r>
          </a:p>
          <a:p>
            <a:pPr fontAlgn="auto">
              <a:lnSpc>
                <a:spcPct val="95000"/>
              </a:lnSpc>
              <a:spcBef>
                <a:spcPts val="0"/>
              </a:spcBef>
              <a:spcAft>
                <a:spcPts val="0"/>
              </a:spcAft>
              <a:defRPr/>
            </a:pPr>
            <a:r>
              <a:rPr lang="zh-CN" altLang="en-US" sz="2300" b="0" kern="0" dirty="0">
                <a:effectLst>
                  <a:outerShdw blurRad="38100" dist="38100" dir="2700000" algn="tl">
                    <a:srgbClr val="000000">
                      <a:alpha val="43137"/>
                    </a:srgbClr>
                  </a:outerShdw>
                </a:effectLst>
                <a:latin typeface="+mn-lt"/>
                <a:ea typeface="+mn-ea"/>
              </a:rPr>
              <a:t>        山中伸弥在</a:t>
            </a:r>
            <a:r>
              <a:rPr lang="en-US" altLang="zh-CN" sz="2300" b="0" kern="0" dirty="0">
                <a:effectLst>
                  <a:outerShdw blurRad="38100" dist="38100" dir="2700000" algn="tl">
                    <a:srgbClr val="000000">
                      <a:alpha val="43137"/>
                    </a:srgbClr>
                  </a:outerShdw>
                </a:effectLst>
                <a:latin typeface="+mn-lt"/>
                <a:ea typeface="+mn-ea"/>
              </a:rPr>
              <a:t>40</a:t>
            </a:r>
            <a:r>
              <a:rPr lang="zh-CN" altLang="en-US" sz="2300" b="0" kern="0" dirty="0">
                <a:effectLst>
                  <a:outerShdw blurRad="38100" dist="38100" dir="2700000" algn="tl">
                    <a:srgbClr val="000000">
                      <a:alpha val="43137"/>
                    </a:srgbClr>
                  </a:outerShdw>
                </a:effectLst>
                <a:latin typeface="+mn-lt"/>
                <a:ea typeface="+mn-ea"/>
              </a:rPr>
              <a:t>多年后的</a:t>
            </a:r>
            <a:r>
              <a:rPr lang="en-US" altLang="zh-CN" sz="2300" b="0" kern="0" dirty="0">
                <a:effectLst>
                  <a:outerShdw blurRad="38100" dist="38100" dir="2700000" algn="tl">
                    <a:srgbClr val="000000">
                      <a:alpha val="43137"/>
                    </a:srgbClr>
                  </a:outerShdw>
                </a:effectLst>
                <a:latin typeface="+mn-lt"/>
                <a:ea typeface="+mn-ea"/>
              </a:rPr>
              <a:t>2006</a:t>
            </a:r>
            <a:r>
              <a:rPr lang="zh-CN" altLang="en-US" sz="2300" b="0" kern="0" dirty="0">
                <a:effectLst>
                  <a:outerShdw blurRad="38100" dist="38100" dir="2700000" algn="tl">
                    <a:srgbClr val="000000">
                      <a:alpha val="43137"/>
                    </a:srgbClr>
                  </a:outerShdw>
                </a:effectLst>
                <a:latin typeface="+mn-lt"/>
                <a:ea typeface="+mn-ea"/>
              </a:rPr>
              <a:t>年发现，小鼠的完整的成熟细胞可以被重新编程，变成未成熟的干细胞。令人惊奇的是，只要引入几个基因，就可以将成熟细胞重新编程变为多能性的干细胞，例如</a:t>
            </a:r>
            <a:r>
              <a:rPr lang="zh-CN" altLang="en-US" sz="2300" b="0" kern="0" dirty="0">
                <a:solidFill>
                  <a:srgbClr val="FFFF00"/>
                </a:solidFill>
                <a:effectLst>
                  <a:outerShdw blurRad="38100" dist="38100" dir="2700000" algn="tl">
                    <a:srgbClr val="000000">
                      <a:alpha val="43137"/>
                    </a:srgbClr>
                  </a:outerShdw>
                </a:effectLst>
                <a:latin typeface="+mn-lt"/>
                <a:ea typeface="+mn-ea"/>
              </a:rPr>
              <a:t>可以发育成机体内各种未成熟的干细胞</a:t>
            </a:r>
            <a:r>
              <a:rPr lang="zh-CN" altLang="en-US" sz="2300" b="0" dirty="0">
                <a:solidFill>
                  <a:schemeClr val="folHlink"/>
                </a:solidFill>
                <a:latin typeface="+mn-lt"/>
                <a:ea typeface="+mn-ea"/>
              </a:rPr>
              <a:t>。</a:t>
            </a:r>
          </a:p>
          <a:p>
            <a:pPr fontAlgn="auto">
              <a:lnSpc>
                <a:spcPct val="95000"/>
              </a:lnSpc>
              <a:spcBef>
                <a:spcPts val="0"/>
              </a:spcBef>
              <a:spcAft>
                <a:spcPts val="0"/>
              </a:spcAft>
              <a:buClr>
                <a:schemeClr val="accent2"/>
              </a:buClr>
              <a:buSzPct val="80000"/>
              <a:buFont typeface="Wingdings" pitchFamily="2" charset="2"/>
              <a:buNone/>
              <a:defRPr/>
            </a:pPr>
            <a:endParaRPr lang="zh-CN" altLang="en-US" sz="2300" b="0" kern="0" dirty="0">
              <a:effectLst>
                <a:outerShdw blurRad="38100" dist="38100" dir="2700000" algn="tl">
                  <a:srgbClr val="000000">
                    <a:alpha val="43137"/>
                  </a:srgbClr>
                </a:outerShdw>
              </a:effectLst>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wd">
                                    <p:tmPct val="3000"/>
                                  </p:iterate>
                                  <p:childTnLst>
                                    <p:set>
                                      <p:cBhvr>
                                        <p:cTn id="6" dur="1" fill="hold">
                                          <p:stCondLst>
                                            <p:cond delay="0"/>
                                          </p:stCondLst>
                                        </p:cTn>
                                        <p:tgtEl>
                                          <p:spTgt spid="7171">
                                            <p:txEl>
                                              <p:pRg st="0" end="0"/>
                                            </p:txEl>
                                          </p:spTgt>
                                        </p:tgtEl>
                                        <p:attrNameLst>
                                          <p:attrName>style.visibility</p:attrName>
                                        </p:attrNameLst>
                                      </p:cBhvr>
                                      <p:to>
                                        <p:strVal val="visible"/>
                                      </p:to>
                                    </p:set>
                                    <p:anim calcmode="lin" valueType="num">
                                      <p:cBhvr additive="base">
                                        <p:cTn id="7" dur="500" fill="hold"/>
                                        <p:tgtEl>
                                          <p:spTgt spid="7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B0F0"/>
          </a:solidFill>
          <a:ln w="38100">
            <a:solidFill>
              <a:srgbClr val="FF000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en-US" altLang="zh-CN"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r>
              <a:rPr lang="zh-CN" altLang="en-US" b="1" spc="0" dirty="0" smtClean="0">
                <a:ln w="18415" cmpd="sng">
                  <a:solidFill>
                    <a:schemeClr val="bg1"/>
                  </a:solidFill>
                  <a:prstDash val="solid"/>
                </a:ln>
                <a:solidFill>
                  <a:srgbClr val="FF0000"/>
                </a:solidFill>
                <a:effectLst>
                  <a:outerShdw blurRad="63500" dir="3600000" algn="tl" rotWithShape="0">
                    <a:srgbClr val="000000">
                      <a:alpha val="70000"/>
                    </a:srgbClr>
                  </a:outerShdw>
                </a:effectLst>
              </a:rPr>
              <a:t>“天人合一、心物合一”的奥秘</a:t>
            </a:r>
            <a:endParaRPr lang="zh-CN" altLang="en-US" b="1" spc="0" dirty="0">
              <a:ln w="18415" cmpd="sng">
                <a:solidFill>
                  <a:schemeClr val="bg1"/>
                </a:solidFill>
                <a:prstDash val="solid"/>
              </a:ln>
              <a:solidFill>
                <a:srgbClr val="FF0000"/>
              </a:solidFill>
              <a:effectLst>
                <a:outerShdw blurRad="63500" dir="3600000" algn="tl" rotWithShape="0">
                  <a:srgbClr val="000000">
                    <a:alpha val="70000"/>
                  </a:srgbClr>
                </a:outerShdw>
              </a:effectLst>
            </a:endParaRPr>
          </a:p>
        </p:txBody>
      </p:sp>
      <p:sp>
        <p:nvSpPr>
          <p:cNvPr id="3" name="内容占位符 2"/>
          <p:cNvSpPr>
            <a:spLocks noGrp="1"/>
          </p:cNvSpPr>
          <p:nvPr>
            <p:ph idx="1"/>
          </p:nvPr>
        </p:nvSpPr>
        <p:spPr/>
        <p:txBody>
          <a:bodyPr>
            <a:normAutofit fontScale="92500" lnSpcReduction="20000"/>
          </a:bodyPr>
          <a:lstStyle/>
          <a:p>
            <a:pPr marL="411480" eaLnBrk="1" fontAlgn="auto" hangingPunct="1">
              <a:spcAft>
                <a:spcPts val="0"/>
              </a:spcAft>
              <a:buFont typeface="Wingdings"/>
              <a:buChar char=""/>
              <a:defRPr/>
            </a:pPr>
            <a:r>
              <a:rPr lang="zh-CN" altLang="en-US" b="1" dirty="0" smtClean="0">
                <a:solidFill>
                  <a:srgbClr val="FFFF00"/>
                </a:solidFill>
                <a:latin typeface="华文新魏" pitchFamily="2" charset="-122"/>
              </a:rPr>
              <a:t>我理解钱学森的人体复杂巨系统和功能态理论与中国古代先哲的“天人合一，心物合一”思想完全一致。在经过多年的探索，面对大量现代科学无法圆满解释的奇异现象，我们渴望了解为什么某些功能人在进入特异功能态时会表现出如此杰出的超能力，他们是如何进入这种功能态的，究竟哪些序参量是重要的、决定性的，因此近年来我们主要进行信息和能量传输机制的探索。功能人和环境间必定存在着各种已知和未知的共振、谐振和微观和宏观的量子纠缠机制。为此，我们近几年做了下列几项工作：</a:t>
            </a:r>
            <a:endParaRPr lang="zh-CN" altLang="en-US" b="1" dirty="0">
              <a:solidFill>
                <a:srgbClr val="FFFF00"/>
              </a:solidFill>
              <a:latin typeface="华文新魏"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00B0F0"/>
          </a:solidFill>
        </p:spPr>
        <p:txBody>
          <a:bodyPr/>
          <a:lstStyle/>
          <a:p>
            <a:pPr eaLnBrk="1" fontAlgn="auto" hangingPunct="1">
              <a:spcAft>
                <a:spcPts val="0"/>
              </a:spcAft>
              <a:defRPr/>
            </a:pPr>
            <a:r>
              <a:rPr lang="zh-CN" altLang="en-US" b="1" spc="0" dirty="0" smtClean="0">
                <a:ln w="18415" cmpd="sng">
                  <a:solidFill>
                    <a:schemeClr val="bg1"/>
                  </a:solidFill>
                  <a:prstDash val="solid"/>
                </a:ln>
                <a:solidFill>
                  <a:srgbClr val="FF0000"/>
                </a:solidFill>
                <a:effectLst>
                  <a:outerShdw blurRad="63500" dir="3600000" algn="tl" rotWithShape="0">
                    <a:srgbClr val="000000">
                      <a:alpha val="70000"/>
                    </a:srgbClr>
                  </a:outerShdw>
                </a:effectLst>
                <a:cs typeface="+mj-cs"/>
              </a:rPr>
              <a:t>“天人合一、心物合一”的奥秘</a:t>
            </a:r>
            <a:endParaRPr lang="zh-CN" altLang="en-US" dirty="0">
              <a:solidFill>
                <a:schemeClr val="tx2">
                  <a:satMod val="200000"/>
                </a:schemeClr>
              </a:solidFill>
              <a:cs typeface="+mj-cs"/>
            </a:endParaRPr>
          </a:p>
        </p:txBody>
      </p:sp>
      <p:sp>
        <p:nvSpPr>
          <p:cNvPr id="3" name="内容占位符 2"/>
          <p:cNvSpPr>
            <a:spLocks noGrp="1"/>
          </p:cNvSpPr>
          <p:nvPr>
            <p:ph idx="1"/>
          </p:nvPr>
        </p:nvSpPr>
        <p:spPr>
          <a:xfrm>
            <a:off x="914400" y="1784350"/>
            <a:ext cx="7772400" cy="4930775"/>
          </a:xfrm>
        </p:spPr>
        <p:txBody>
          <a:bodyPr>
            <a:normAutofit fontScale="62500" lnSpcReduction="20000"/>
          </a:bodyPr>
          <a:lstStyle/>
          <a:p>
            <a:pPr marL="411480" eaLnBrk="1" fontAlgn="auto" hangingPunct="1">
              <a:spcAft>
                <a:spcPts val="0"/>
              </a:spcAft>
              <a:buFont typeface="Wingdings"/>
              <a:buChar char=""/>
              <a:defRPr/>
            </a:pPr>
            <a:r>
              <a:rPr lang="en-US" altLang="zh-CN" b="1" dirty="0" smtClean="0">
                <a:solidFill>
                  <a:srgbClr val="FFFF00"/>
                </a:solidFill>
              </a:rPr>
              <a:t>1.</a:t>
            </a:r>
            <a:r>
              <a:rPr lang="zh-CN" altLang="en-US" b="1" dirty="0" smtClean="0">
                <a:solidFill>
                  <a:srgbClr val="FFFF00"/>
                </a:solidFill>
              </a:rPr>
              <a:t>建立了</a:t>
            </a:r>
            <a:r>
              <a:rPr lang="en-US" altLang="zh-CN" b="1" dirty="0" smtClean="0">
                <a:solidFill>
                  <a:srgbClr val="FFFF00"/>
                </a:solidFill>
              </a:rPr>
              <a:t>3</a:t>
            </a:r>
            <a:r>
              <a:rPr lang="zh-CN" altLang="en-US" b="1" dirty="0" smtClean="0">
                <a:solidFill>
                  <a:srgbClr val="FFFF00"/>
                </a:solidFill>
              </a:rPr>
              <a:t>个电磁和光学屏蔽诱导实验舱；</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2.</a:t>
            </a:r>
            <a:r>
              <a:rPr lang="zh-CN" altLang="en-US" b="1" dirty="0" smtClean="0">
                <a:solidFill>
                  <a:srgbClr val="FFFF00"/>
                </a:solidFill>
              </a:rPr>
              <a:t>研制了系列光、电、磁、力、温度等数据采集系统，以便进行多参数联机自动采集；</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3.</a:t>
            </a:r>
            <a:r>
              <a:rPr lang="zh-CN" altLang="en-US" b="1" dirty="0" smtClean="0">
                <a:solidFill>
                  <a:srgbClr val="FFFF00"/>
                </a:solidFill>
              </a:rPr>
              <a:t>对环境</a:t>
            </a:r>
            <a:r>
              <a:rPr lang="en-US" altLang="zh-CN" b="1" dirty="0" smtClean="0">
                <a:solidFill>
                  <a:srgbClr val="FFFF00"/>
                </a:solidFill>
              </a:rPr>
              <a:t>GEOSELF</a:t>
            </a:r>
            <a:r>
              <a:rPr lang="zh-CN" altLang="en-US" b="1" dirty="0" smtClean="0">
                <a:solidFill>
                  <a:srgbClr val="FFFF00"/>
                </a:solidFill>
              </a:rPr>
              <a:t>极端甚低频电磁波进行了长时间的记录观察，有许多新发现，并介绍给地震预报部门开发成有价值的地震预报设备；发现了</a:t>
            </a:r>
            <a:r>
              <a:rPr lang="en-US" altLang="zh-CN" b="1" dirty="0" smtClean="0">
                <a:solidFill>
                  <a:srgbClr val="FFFF00"/>
                </a:solidFill>
              </a:rPr>
              <a:t>0.04Hz</a:t>
            </a:r>
            <a:r>
              <a:rPr lang="zh-CN" altLang="en-US" b="1" dirty="0" smtClean="0">
                <a:solidFill>
                  <a:srgbClr val="FFFF00"/>
                </a:solidFill>
              </a:rPr>
              <a:t>的奇异共振现象</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4.</a:t>
            </a:r>
            <a:r>
              <a:rPr lang="zh-CN" altLang="en-US" b="1" dirty="0" smtClean="0">
                <a:solidFill>
                  <a:srgbClr val="FFFF00"/>
                </a:solidFill>
              </a:rPr>
              <a:t>对</a:t>
            </a:r>
            <a:r>
              <a:rPr lang="en-US" altLang="zh-CN" b="1" dirty="0" smtClean="0">
                <a:solidFill>
                  <a:srgbClr val="FFFF00"/>
                </a:solidFill>
              </a:rPr>
              <a:t>scalar wave</a:t>
            </a:r>
            <a:r>
              <a:rPr lang="zh-CN" altLang="en-US" b="1" dirty="0" smtClean="0">
                <a:solidFill>
                  <a:srgbClr val="FFFF00"/>
                </a:solidFill>
              </a:rPr>
              <a:t>和</a:t>
            </a:r>
            <a:r>
              <a:rPr lang="en-US" altLang="zh-CN" b="1" dirty="0" smtClean="0">
                <a:solidFill>
                  <a:srgbClr val="FFFF00"/>
                </a:solidFill>
              </a:rPr>
              <a:t>torsion</a:t>
            </a:r>
            <a:r>
              <a:rPr lang="zh-CN" altLang="en-US" b="1" dirty="0" smtClean="0">
                <a:solidFill>
                  <a:srgbClr val="FFFF00"/>
                </a:solidFill>
              </a:rPr>
              <a:t>进行了初步验证；</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5.</a:t>
            </a:r>
            <a:r>
              <a:rPr lang="zh-CN" altLang="en-US" b="1" dirty="0" smtClean="0">
                <a:solidFill>
                  <a:srgbClr val="FFFF00"/>
                </a:solidFill>
              </a:rPr>
              <a:t>建立了检验液态物质微观结构变化紫外可见分光测试实验室，完成了数百个样品次的测试。</a:t>
            </a:r>
            <a:endParaRPr lang="en-US" altLang="zh-CN" b="1" dirty="0" smtClean="0">
              <a:solidFill>
                <a:srgbClr val="FFFF00"/>
              </a:solidFill>
            </a:endParaRPr>
          </a:p>
          <a:p>
            <a:pPr marL="411480" eaLnBrk="1" fontAlgn="auto" hangingPunct="1">
              <a:spcAft>
                <a:spcPts val="0"/>
              </a:spcAft>
              <a:buFont typeface="Wingdings"/>
              <a:buChar char=""/>
              <a:defRPr/>
            </a:pPr>
            <a:r>
              <a:rPr lang="zh-CN" altLang="en-US" b="1" dirty="0" smtClean="0">
                <a:solidFill>
                  <a:srgbClr val="FFFF00"/>
                </a:solidFill>
              </a:rPr>
              <a:t>发现了异常氘灯发射光谱，记录了量子管通环和功能人处理后水的吸收光谱，对市场上的各种饮用水在旋磁场及挠场发生器等物理因素作用后的吸收谱变化；</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6.</a:t>
            </a:r>
            <a:r>
              <a:rPr lang="zh-CN" altLang="en-US" b="1" dirty="0" smtClean="0">
                <a:solidFill>
                  <a:srgbClr val="FFFF00"/>
                </a:solidFill>
              </a:rPr>
              <a:t>建立了数套“射频共振”实验装置，获得了从</a:t>
            </a:r>
            <a:r>
              <a:rPr lang="en-US" altLang="zh-CN" b="1" dirty="0" smtClean="0">
                <a:solidFill>
                  <a:srgbClr val="FFFF00"/>
                </a:solidFill>
              </a:rPr>
              <a:t>1MHz</a:t>
            </a:r>
            <a:r>
              <a:rPr lang="zh-CN" altLang="en-US" b="1" dirty="0" smtClean="0">
                <a:solidFill>
                  <a:srgbClr val="FFFF00"/>
                </a:solidFill>
              </a:rPr>
              <a:t>到数百</a:t>
            </a:r>
            <a:r>
              <a:rPr lang="en-US" altLang="zh-CN" b="1" dirty="0" smtClean="0">
                <a:solidFill>
                  <a:srgbClr val="FFFF00"/>
                </a:solidFill>
              </a:rPr>
              <a:t>MHz</a:t>
            </a:r>
            <a:r>
              <a:rPr lang="zh-CN" altLang="en-US" b="1" dirty="0" smtClean="0">
                <a:solidFill>
                  <a:srgbClr val="FFFF00"/>
                </a:solidFill>
              </a:rPr>
              <a:t>的大量共振参数，发现了</a:t>
            </a:r>
            <a:r>
              <a:rPr lang="zh-CN" altLang="en-US" b="1" dirty="0" smtClean="0">
                <a:solidFill>
                  <a:srgbClr val="FF0000"/>
                </a:solidFill>
              </a:rPr>
              <a:t>“</a:t>
            </a:r>
            <a:r>
              <a:rPr lang="en-US" altLang="zh-CN" b="1" dirty="0" err="1" smtClean="0">
                <a:solidFill>
                  <a:srgbClr val="FF0000"/>
                </a:solidFill>
              </a:rPr>
              <a:t>Overunity</a:t>
            </a:r>
            <a:r>
              <a:rPr lang="zh-CN" altLang="en-US" b="1" dirty="0" smtClean="0">
                <a:solidFill>
                  <a:srgbClr val="FF0000"/>
                </a:solidFill>
              </a:rPr>
              <a:t>”</a:t>
            </a:r>
            <a:r>
              <a:rPr lang="zh-CN" altLang="en-US" b="1" dirty="0" smtClean="0">
                <a:solidFill>
                  <a:srgbClr val="FFFF00"/>
                </a:solidFill>
              </a:rPr>
              <a:t>超输出现象</a:t>
            </a:r>
            <a:r>
              <a:rPr lang="en-US" altLang="zh-CN" b="1" dirty="0" smtClean="0">
                <a:solidFill>
                  <a:srgbClr val="FFFF00"/>
                </a:solidFill>
              </a:rPr>
              <a:t>….</a:t>
            </a:r>
          </a:p>
          <a:p>
            <a:pPr marL="411480" eaLnBrk="1" fontAlgn="auto" hangingPunct="1">
              <a:spcAft>
                <a:spcPts val="0"/>
              </a:spcAft>
              <a:buFont typeface="Wingdings"/>
              <a:buChar char=""/>
              <a:defRPr/>
            </a:pPr>
            <a:r>
              <a:rPr lang="en-US" altLang="zh-CN" b="1" dirty="0" smtClean="0">
                <a:solidFill>
                  <a:srgbClr val="FFFF00"/>
                </a:solidFill>
              </a:rPr>
              <a:t>7.</a:t>
            </a:r>
            <a:r>
              <a:rPr lang="zh-CN" altLang="en-US" b="1" dirty="0" smtClean="0">
                <a:solidFill>
                  <a:srgbClr val="FFFF00"/>
                </a:solidFill>
              </a:rPr>
              <a:t>发现了</a:t>
            </a:r>
            <a:r>
              <a:rPr lang="en-US" altLang="zh-CN" b="1" dirty="0" smtClean="0">
                <a:solidFill>
                  <a:srgbClr val="FFFF00"/>
                </a:solidFill>
              </a:rPr>
              <a:t>LED</a:t>
            </a:r>
            <a:r>
              <a:rPr lang="zh-CN" altLang="en-US" b="1" dirty="0" smtClean="0">
                <a:solidFill>
                  <a:srgbClr val="FFFF00"/>
                </a:solidFill>
              </a:rPr>
              <a:t>在深紫外</a:t>
            </a:r>
            <a:r>
              <a:rPr lang="en-US" altLang="zh-CN" b="1" dirty="0" smtClean="0">
                <a:solidFill>
                  <a:srgbClr val="FFFF00"/>
                </a:solidFill>
              </a:rPr>
              <a:t>200nm</a:t>
            </a:r>
            <a:r>
              <a:rPr lang="zh-CN" altLang="en-US" b="1" dirty="0" smtClean="0">
                <a:solidFill>
                  <a:srgbClr val="FFFF00"/>
                </a:solidFill>
              </a:rPr>
              <a:t>以下的异常现象；</a:t>
            </a:r>
            <a:endParaRPr lang="en-US" altLang="zh-CN" b="1" dirty="0" smtClean="0">
              <a:solidFill>
                <a:srgbClr val="FFFF00"/>
              </a:solidFill>
            </a:endParaRPr>
          </a:p>
          <a:p>
            <a:pPr marL="411480" eaLnBrk="1" fontAlgn="auto" hangingPunct="1">
              <a:spcAft>
                <a:spcPts val="0"/>
              </a:spcAft>
              <a:buFont typeface="Wingdings"/>
              <a:buChar char=""/>
              <a:defRPr/>
            </a:pPr>
            <a:r>
              <a:rPr lang="en-US" altLang="zh-CN" b="1" dirty="0" smtClean="0">
                <a:solidFill>
                  <a:srgbClr val="FFFF00"/>
                </a:solidFill>
              </a:rPr>
              <a:t>8.</a:t>
            </a:r>
            <a:r>
              <a:rPr lang="zh-CN" altLang="en-US" b="1" dirty="0" smtClean="0">
                <a:solidFill>
                  <a:srgbClr val="FFFF00"/>
                </a:solidFill>
              </a:rPr>
              <a:t>初步开发成功对环境及生命信息敏感的““水基复合传感器”；</a:t>
            </a:r>
            <a:endParaRPr lang="en-US" altLang="zh-CN" b="1" dirty="0" smtClean="0">
              <a:solidFill>
                <a:srgbClr val="FFFF00"/>
              </a:solidFill>
            </a:endParaRPr>
          </a:p>
          <a:p>
            <a:pPr marL="411480" eaLnBrk="1" fontAlgn="auto" hangingPunct="1">
              <a:spcAft>
                <a:spcPts val="0"/>
              </a:spcAft>
              <a:buFont typeface="Wingdings"/>
              <a:buChar char=""/>
              <a:defRPr/>
            </a:pPr>
            <a:endParaRPr lang="zh-CN" altLang="en-US" b="1" dirty="0">
              <a:solidFill>
                <a:srgbClr val="FFFF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429684" cy="914400"/>
          </a:xfrm>
          <a:solidFill>
            <a:srgbClr val="00B0F0"/>
          </a:solidFill>
          <a:ln>
            <a:solidFill>
              <a:srgbClr val="FF000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zh-CN" altLang="en-US" sz="3600" b="1" spc="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mj-ea"/>
                <a:ea typeface="+mj-ea"/>
              </a:rPr>
              <a:t>“</a:t>
            </a:r>
            <a:r>
              <a:rPr lang="zh-CN" altLang="en-US" sz="3600" b="1" spc="0" dirty="0" smtClean="0">
                <a:ln w="12700" cmpd="sng">
                  <a:solidFill>
                    <a:sysClr val="windowText" lastClr="000000"/>
                  </a:solidFill>
                  <a:prstDash val="solid"/>
                </a:ln>
                <a:solidFill>
                  <a:schemeClr val="accent2"/>
                </a:solidFill>
                <a:effectLst>
                  <a:outerShdw blurRad="63500" dir="3600000" algn="tl" rotWithShape="0">
                    <a:srgbClr val="000000">
                      <a:alpha val="70000"/>
                    </a:srgbClr>
                  </a:outerShdw>
                </a:effectLst>
                <a:latin typeface="+mj-ea"/>
                <a:ea typeface="+mj-ea"/>
              </a:rPr>
              <a:t>天人合一，心物合一</a:t>
            </a:r>
            <a:r>
              <a:rPr lang="zh-CN" altLang="en-US" sz="3600" b="1" spc="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mj-ea"/>
                <a:ea typeface="+mj-ea"/>
              </a:rPr>
              <a:t>”</a:t>
            </a:r>
            <a:r>
              <a:rPr lang="zh-CN" altLang="en-US" sz="3600" b="1" spc="0" dirty="0" smtClean="0">
                <a:ln w="19050" cmpd="sng">
                  <a:solidFill>
                    <a:srgbClr val="FFFF00"/>
                  </a:solidFill>
                  <a:prstDash val="solid"/>
                </a:ln>
                <a:solidFill>
                  <a:srgbClr val="FF0000"/>
                </a:solidFill>
                <a:effectLst>
                  <a:outerShdw blurRad="63500" dir="3600000" algn="tl" rotWithShape="0">
                    <a:srgbClr val="000000">
                      <a:alpha val="70000"/>
                    </a:srgbClr>
                  </a:outerShdw>
                </a:effectLst>
                <a:latin typeface="+mj-ea"/>
                <a:ea typeface="+mj-ea"/>
              </a:rPr>
              <a:t>研究的</a:t>
            </a:r>
            <a:r>
              <a:rPr lang="zh-CN" altLang="en-US" sz="3600" spc="0" dirty="0" smtClean="0">
                <a:ln w="6350" cmpd="sng">
                  <a:solidFill>
                    <a:srgbClr val="FFFF00"/>
                  </a:solidFill>
                  <a:prstDash val="solid"/>
                </a:ln>
                <a:solidFill>
                  <a:srgbClr val="FF0000"/>
                </a:solidFill>
                <a:effectLst>
                  <a:outerShdw blurRad="63500" dir="3600000" algn="tl" rotWithShape="0">
                    <a:srgbClr val="000000">
                      <a:alpha val="70000"/>
                    </a:srgbClr>
                  </a:outerShdw>
                </a:effectLst>
                <a:latin typeface="+mj-ea"/>
                <a:ea typeface="+mj-ea"/>
              </a:rPr>
              <a:t>部分成果</a:t>
            </a:r>
            <a:endParaRPr lang="zh-CN" altLang="en-US" sz="3600" spc="0" dirty="0">
              <a:ln w="6350" cmpd="sng">
                <a:solidFill>
                  <a:srgbClr val="FFFF00"/>
                </a:solidFill>
                <a:prstDash val="solid"/>
              </a:ln>
              <a:solidFill>
                <a:srgbClr val="FF0000"/>
              </a:solidFill>
              <a:effectLst>
                <a:outerShdw blurRad="63500" dir="3600000" algn="tl" rotWithShape="0">
                  <a:srgbClr val="000000">
                    <a:alpha val="70000"/>
                  </a:srgbClr>
                </a:outerShdw>
              </a:effectLst>
              <a:latin typeface="+mj-ea"/>
              <a:ea typeface="+mj-ea"/>
            </a:endParaRPr>
          </a:p>
        </p:txBody>
      </p:sp>
      <p:pic>
        <p:nvPicPr>
          <p:cNvPr id="73730" name="内容占位符 3" descr="torsion4.JPG"/>
          <p:cNvPicPr>
            <a:picLocks noGrp="1" noChangeAspect="1"/>
          </p:cNvPicPr>
          <p:nvPr>
            <p:ph idx="1"/>
          </p:nvPr>
        </p:nvPicPr>
        <p:blipFill>
          <a:blip r:embed="rId2"/>
          <a:srcRect/>
          <a:stretch>
            <a:fillRect/>
          </a:stretch>
        </p:blipFill>
        <p:spPr>
          <a:xfrm>
            <a:off x="0" y="3786188"/>
            <a:ext cx="2867025" cy="3071812"/>
          </a:xfrm>
        </p:spPr>
      </p:pic>
      <p:pic>
        <p:nvPicPr>
          <p:cNvPr id="73731" name="图片 4" descr="幻灯片41.GIF"/>
          <p:cNvPicPr>
            <a:picLocks noChangeAspect="1"/>
          </p:cNvPicPr>
          <p:nvPr/>
        </p:nvPicPr>
        <p:blipFill>
          <a:blip r:embed="rId3"/>
          <a:srcRect/>
          <a:stretch>
            <a:fillRect/>
          </a:stretch>
        </p:blipFill>
        <p:spPr bwMode="auto">
          <a:xfrm>
            <a:off x="4143375" y="1143000"/>
            <a:ext cx="5000625" cy="3714750"/>
          </a:xfrm>
          <a:prstGeom prst="rect">
            <a:avLst/>
          </a:prstGeom>
          <a:noFill/>
          <a:ln w="9525">
            <a:noFill/>
            <a:miter lim="800000"/>
            <a:headEnd/>
            <a:tailEnd/>
          </a:ln>
        </p:spPr>
      </p:pic>
      <p:pic>
        <p:nvPicPr>
          <p:cNvPr id="73732" name="图片 5" descr="幻灯片31.GIF"/>
          <p:cNvPicPr>
            <a:picLocks noChangeAspect="1"/>
          </p:cNvPicPr>
          <p:nvPr/>
        </p:nvPicPr>
        <p:blipFill>
          <a:blip r:embed="rId4"/>
          <a:srcRect/>
          <a:stretch>
            <a:fillRect/>
          </a:stretch>
        </p:blipFill>
        <p:spPr bwMode="auto">
          <a:xfrm>
            <a:off x="-214313" y="1285875"/>
            <a:ext cx="5286376" cy="3857625"/>
          </a:xfrm>
          <a:prstGeom prst="rect">
            <a:avLst/>
          </a:prstGeom>
          <a:noFill/>
          <a:ln w="9525">
            <a:noFill/>
            <a:miter lim="800000"/>
            <a:headEnd/>
            <a:tailEnd/>
          </a:ln>
        </p:spPr>
      </p:pic>
      <p:pic>
        <p:nvPicPr>
          <p:cNvPr id="73733" name="图片 8" descr="BLBBNF-T01.bmp"/>
          <p:cNvPicPr>
            <a:picLocks noChangeAspect="1"/>
          </p:cNvPicPr>
          <p:nvPr/>
        </p:nvPicPr>
        <p:blipFill>
          <a:blip r:embed="rId5"/>
          <a:srcRect/>
          <a:stretch>
            <a:fillRect/>
          </a:stretch>
        </p:blipFill>
        <p:spPr bwMode="auto">
          <a:xfrm>
            <a:off x="1571625" y="3714750"/>
            <a:ext cx="4357688" cy="3143250"/>
          </a:xfrm>
          <a:prstGeom prst="rect">
            <a:avLst/>
          </a:prstGeom>
          <a:noFill/>
          <a:ln w="9525">
            <a:noFill/>
            <a:miter lim="800000"/>
            <a:headEnd/>
            <a:tailEnd/>
          </a:ln>
        </p:spPr>
      </p:pic>
      <p:pic>
        <p:nvPicPr>
          <p:cNvPr id="73734" name="图片 9" descr="BLB8曲线奇迹02.bmp"/>
          <p:cNvPicPr>
            <a:picLocks noChangeAspect="1"/>
          </p:cNvPicPr>
          <p:nvPr/>
        </p:nvPicPr>
        <p:blipFill>
          <a:blip r:embed="rId6"/>
          <a:srcRect/>
          <a:stretch>
            <a:fillRect/>
          </a:stretch>
        </p:blipFill>
        <p:spPr bwMode="auto">
          <a:xfrm>
            <a:off x="4572000" y="4214813"/>
            <a:ext cx="4572000" cy="2643187"/>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1806555" y="550842"/>
            <a:ext cx="6372243" cy="914400"/>
          </a:xfrm>
          <a:solidFill>
            <a:srgbClr val="00B0F0"/>
          </a:solidFill>
          <a:ln>
            <a:solidFill>
              <a:schemeClr val="bg1"/>
            </a:solidFill>
          </a:ln>
        </p:spPr>
        <p:txBody>
          <a:bodyPr/>
          <a:lstStyle/>
          <a:p>
            <a:pPr eaLnBrk="1" fontAlgn="auto" hangingPunct="1">
              <a:spcAft>
                <a:spcPts val="0"/>
              </a:spcAft>
              <a:defRPr/>
            </a:pPr>
            <a:r>
              <a:rPr lang="en-US" altLang="zh-CN" dirty="0" smtClean="0">
                <a:ln w="12700" cmpd="sng">
                  <a:solidFill>
                    <a:srgbClr val="FF0000"/>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3.</a:t>
            </a:r>
            <a:r>
              <a:rPr lang="zh-CN" altLang="en-US" dirty="0" smtClean="0">
                <a:ln w="12700" cmpd="sng">
                  <a:solidFill>
                    <a:srgbClr val="FF0000"/>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rPr>
              <a:t>心灵挠场发现的几点启示</a:t>
            </a:r>
            <a:endParaRPr lang="zh-CN" altLang="en-US" dirty="0">
              <a:ln w="12700" cmpd="sng">
                <a:solidFill>
                  <a:srgbClr val="FF0000"/>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cs typeface="+mj-cs"/>
            </a:endParaRPr>
          </a:p>
        </p:txBody>
      </p:sp>
      <p:sp>
        <p:nvSpPr>
          <p:cNvPr id="74754" name="内容占位符 2"/>
          <p:cNvSpPr>
            <a:spLocks noGrp="1"/>
          </p:cNvSpPr>
          <p:nvPr>
            <p:ph idx="1"/>
          </p:nvPr>
        </p:nvSpPr>
        <p:spPr/>
        <p:txBody>
          <a:bodyPr/>
          <a:lstStyle/>
          <a:p>
            <a:pPr marL="639763" indent="-571500" eaLnBrk="1" hangingPunct="1">
              <a:lnSpc>
                <a:spcPct val="80000"/>
              </a:lnSpc>
            </a:pPr>
            <a:endParaRPr lang="en-US" altLang="zh-CN" sz="1700" smtClean="0">
              <a:solidFill>
                <a:srgbClr val="FFFF00"/>
              </a:solidFill>
              <a:latin typeface="华文新魏" pitchFamily="2" charset="-122"/>
              <a:ea typeface="华文新魏" pitchFamily="2" charset="-122"/>
            </a:endParaRPr>
          </a:p>
          <a:p>
            <a:pPr marL="639763" indent="-571500" eaLnBrk="1" hangingPunct="1">
              <a:lnSpc>
                <a:spcPct val="80000"/>
              </a:lnSpc>
              <a:buFont typeface="Wingdings" pitchFamily="2" charset="2"/>
              <a:buNone/>
            </a:pPr>
            <a:r>
              <a:rPr lang="en-US" altLang="zh-CN" sz="1700" b="1" smtClean="0">
                <a:solidFill>
                  <a:srgbClr val="FFFF00"/>
                </a:solidFill>
              </a:rPr>
              <a:t>1.</a:t>
            </a:r>
            <a:r>
              <a:rPr lang="en-US" altLang="zh-CN" sz="1700" b="1" smtClean="0">
                <a:solidFill>
                  <a:schemeClr val="accent2"/>
                </a:solidFill>
              </a:rPr>
              <a:t>        </a:t>
            </a:r>
            <a:r>
              <a:rPr lang="zh-CN" altLang="en-US" sz="1700" b="1" smtClean="0">
                <a:solidFill>
                  <a:schemeClr val="accent2"/>
                </a:solidFill>
              </a:rPr>
              <a:t>意识具有物质属性：</a:t>
            </a:r>
            <a:r>
              <a:rPr lang="zh-CN" altLang="en-US" sz="1700" b="1" smtClean="0">
                <a:solidFill>
                  <a:srgbClr val="FFFF00"/>
                </a:solidFill>
              </a:rPr>
              <a:t>是心与物间的舟与桥</a:t>
            </a:r>
            <a:r>
              <a:rPr lang="en-US" altLang="zh-CN" sz="1700" b="1" smtClean="0">
                <a:solidFill>
                  <a:srgbClr val="FFFF00"/>
                </a:solidFill>
              </a:rPr>
              <a:t>,</a:t>
            </a:r>
            <a:r>
              <a:rPr lang="zh-CN" altLang="en-US" sz="1700" b="1" smtClean="0">
                <a:solidFill>
                  <a:srgbClr val="FFFF00"/>
                </a:solidFill>
              </a:rPr>
              <a:t>科学家和哲学家都应重新思考二者的真实关系。有时信息场和势决定物质运动的状态和种类；</a:t>
            </a:r>
          </a:p>
          <a:p>
            <a:pPr marL="639763" indent="-571500" eaLnBrk="1" hangingPunct="1">
              <a:lnSpc>
                <a:spcPct val="80000"/>
              </a:lnSpc>
              <a:buFont typeface="Wingdings" pitchFamily="2" charset="2"/>
              <a:buNone/>
            </a:pPr>
            <a:r>
              <a:rPr lang="en-US" altLang="zh-CN" sz="1700" b="1" smtClean="0">
                <a:solidFill>
                  <a:schemeClr val="accent2"/>
                </a:solidFill>
              </a:rPr>
              <a:t>2.        </a:t>
            </a:r>
            <a:r>
              <a:rPr lang="zh-CN" altLang="en-US" sz="1700" b="1" smtClean="0">
                <a:solidFill>
                  <a:schemeClr val="accent2"/>
                </a:solidFill>
              </a:rPr>
              <a:t>宇宙万物既是信号发射机</a:t>
            </a:r>
            <a:r>
              <a:rPr lang="en-US" altLang="zh-CN" sz="1700" b="1" smtClean="0">
                <a:solidFill>
                  <a:schemeClr val="accent2"/>
                </a:solidFill>
              </a:rPr>
              <a:t>,</a:t>
            </a:r>
            <a:r>
              <a:rPr lang="zh-CN" altLang="en-US" sz="1700" b="1" smtClean="0">
                <a:solidFill>
                  <a:schemeClr val="accent2"/>
                </a:solidFill>
              </a:rPr>
              <a:t>也是接收机</a:t>
            </a:r>
            <a:r>
              <a:rPr lang="zh-CN" altLang="en-US" sz="1700" b="1" smtClean="0">
                <a:solidFill>
                  <a:srgbClr val="FFFF00"/>
                </a:solidFill>
              </a:rPr>
              <a:t>：信号的种类、规格和强度均可</a:t>
            </a:r>
            <a:r>
              <a:rPr lang="zh-CN" altLang="en-US" sz="1700" b="1" smtClean="0">
                <a:solidFill>
                  <a:schemeClr val="accent2"/>
                </a:solidFill>
              </a:rPr>
              <a:t>意识调控，能力强弱是功能人和功能态的区分标志之一。</a:t>
            </a:r>
          </a:p>
          <a:p>
            <a:pPr marL="639763" indent="-571500" eaLnBrk="1" hangingPunct="1">
              <a:lnSpc>
                <a:spcPct val="80000"/>
              </a:lnSpc>
              <a:buFont typeface="Wingdings" pitchFamily="2" charset="2"/>
              <a:buNone/>
            </a:pPr>
            <a:r>
              <a:rPr lang="en-US" altLang="zh-CN" sz="1700" b="1" smtClean="0">
                <a:solidFill>
                  <a:schemeClr val="accent2"/>
                </a:solidFill>
              </a:rPr>
              <a:t>3.        </a:t>
            </a:r>
            <a:r>
              <a:rPr lang="zh-CN" altLang="en-US" sz="1700" b="1" smtClean="0">
                <a:solidFill>
                  <a:schemeClr val="accent2"/>
                </a:solidFill>
              </a:rPr>
              <a:t>宇宙可看作是超级计算机网络系统</a:t>
            </a:r>
            <a:r>
              <a:rPr lang="zh-CN" altLang="en-US" sz="1700" b="1" smtClean="0">
                <a:solidFill>
                  <a:srgbClr val="FFFF00"/>
                </a:solidFill>
              </a:rPr>
              <a:t>：每个个体均是一个节点；</a:t>
            </a:r>
          </a:p>
          <a:p>
            <a:pPr marL="639763" indent="-571500" eaLnBrk="1" hangingPunct="1">
              <a:lnSpc>
                <a:spcPct val="80000"/>
              </a:lnSpc>
              <a:buFont typeface="Wingdings" pitchFamily="2" charset="2"/>
              <a:buNone/>
            </a:pPr>
            <a:r>
              <a:rPr lang="en-US" altLang="zh-CN" sz="1700" b="1" smtClean="0">
                <a:solidFill>
                  <a:srgbClr val="FFFF00"/>
                </a:solidFill>
              </a:rPr>
              <a:t>4.        </a:t>
            </a:r>
            <a:r>
              <a:rPr lang="zh-CN" altLang="en-US" sz="1700" b="1" smtClean="0">
                <a:solidFill>
                  <a:srgbClr val="FFFF00"/>
                </a:solidFill>
              </a:rPr>
              <a:t>心灵光子只是复合信号源中的一种重要组分，仍属广义电磁波的一种，不同类型的电磁波特性差异很大不足为奇，应当研究它的频率、振幅和相位以及干涉现象。照片上看到的现象很像是可见光被远红外（包含</a:t>
            </a:r>
            <a:r>
              <a:rPr lang="en-US" altLang="zh-CN" sz="1700" b="1" smtClean="0">
                <a:solidFill>
                  <a:srgbClr val="FFFF00"/>
                </a:solidFill>
              </a:rPr>
              <a:t>0.03—3mm</a:t>
            </a:r>
            <a:r>
              <a:rPr lang="zh-CN" altLang="en-US" sz="1700" b="1" smtClean="0">
                <a:solidFill>
                  <a:srgbClr val="FFFF00"/>
                </a:solidFill>
              </a:rPr>
              <a:t>波长的太赫兹波）调制！</a:t>
            </a:r>
          </a:p>
          <a:p>
            <a:pPr marL="639763" indent="-571500" eaLnBrk="1" hangingPunct="1">
              <a:lnSpc>
                <a:spcPct val="80000"/>
              </a:lnSpc>
              <a:buFont typeface="Wingdings" pitchFamily="2" charset="2"/>
              <a:buNone/>
            </a:pPr>
            <a:r>
              <a:rPr lang="en-US" altLang="zh-CN" sz="1700" b="1" smtClean="0">
                <a:solidFill>
                  <a:srgbClr val="FFFF00"/>
                </a:solidFill>
              </a:rPr>
              <a:t>5.        </a:t>
            </a:r>
            <a:r>
              <a:rPr lang="zh-CN" altLang="en-US" sz="1700" b="1" smtClean="0">
                <a:solidFill>
                  <a:srgbClr val="FFFF00"/>
                </a:solidFill>
              </a:rPr>
              <a:t>人体是一个复杂的开放的巨系统</a:t>
            </a:r>
            <a:r>
              <a:rPr lang="en-US" altLang="zh-CN" sz="1700" b="1" smtClean="0">
                <a:solidFill>
                  <a:srgbClr val="FFFF00"/>
                </a:solidFill>
              </a:rPr>
              <a:t>,</a:t>
            </a:r>
            <a:r>
              <a:rPr lang="zh-CN" altLang="en-US" sz="1700" b="1" smtClean="0">
                <a:solidFill>
                  <a:schemeClr val="accent2"/>
                </a:solidFill>
              </a:rPr>
              <a:t>通过包含心灵光子在内的复合能量</a:t>
            </a:r>
            <a:r>
              <a:rPr lang="en-US" altLang="zh-CN" sz="1700" b="1" smtClean="0">
                <a:solidFill>
                  <a:schemeClr val="accent2"/>
                </a:solidFill>
              </a:rPr>
              <a:t>-</a:t>
            </a:r>
            <a:r>
              <a:rPr lang="zh-CN" altLang="en-US" sz="1700" b="1" smtClean="0">
                <a:solidFill>
                  <a:schemeClr val="accent2"/>
                </a:solidFill>
              </a:rPr>
              <a:t>信息源与宇宙万物交换信息和能量</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p:cNvSpPr>
            <a:spLocks noGrp="1"/>
          </p:cNvSpPr>
          <p:nvPr>
            <p:ph idx="1"/>
          </p:nvPr>
        </p:nvSpPr>
        <p:spPr>
          <a:xfrm>
            <a:off x="971550" y="1784350"/>
            <a:ext cx="7715250" cy="3516313"/>
          </a:xfrm>
        </p:spPr>
        <p:txBody>
          <a:bodyPr/>
          <a:lstStyle/>
          <a:p>
            <a:pPr marL="639763" indent="-571500" eaLnBrk="1" hangingPunct="1">
              <a:lnSpc>
                <a:spcPct val="80000"/>
              </a:lnSpc>
              <a:buFont typeface="Wingdings" pitchFamily="2" charset="2"/>
              <a:buNone/>
            </a:pPr>
            <a:r>
              <a:rPr lang="en-US" altLang="zh-CN" sz="1700" b="1" smtClean="0">
                <a:solidFill>
                  <a:srgbClr val="FFFF00"/>
                </a:solidFill>
              </a:rPr>
              <a:t>6.       </a:t>
            </a:r>
            <a:r>
              <a:rPr lang="zh-CN" altLang="en-US" sz="1700" b="1" smtClean="0">
                <a:solidFill>
                  <a:srgbClr val="FFFF00"/>
                </a:solidFill>
              </a:rPr>
              <a:t>天人合一、心物合一，人和宇宙万物的感应、谐振、沟通是</a:t>
            </a:r>
            <a:r>
              <a:rPr lang="zh-CN" altLang="en-US" sz="1700" b="1" smtClean="0">
                <a:solidFill>
                  <a:schemeClr val="accent2"/>
                </a:solidFill>
              </a:rPr>
              <a:t>永无休止的动态过程；</a:t>
            </a:r>
          </a:p>
          <a:p>
            <a:pPr marL="639763" indent="-571500" eaLnBrk="1" hangingPunct="1">
              <a:lnSpc>
                <a:spcPct val="80000"/>
              </a:lnSpc>
              <a:buFont typeface="Wingdings" pitchFamily="2" charset="2"/>
              <a:buNone/>
            </a:pPr>
            <a:r>
              <a:rPr lang="en-US" altLang="zh-CN" sz="1700" b="1" smtClean="0">
                <a:solidFill>
                  <a:srgbClr val="FFFF00"/>
                </a:solidFill>
              </a:rPr>
              <a:t>7.       </a:t>
            </a:r>
            <a:r>
              <a:rPr lang="zh-CN" altLang="en-US" sz="1700" b="1" smtClean="0">
                <a:solidFill>
                  <a:srgbClr val="FFFF00"/>
                </a:solidFill>
              </a:rPr>
              <a:t>宇宙万物皆有灵</a:t>
            </a:r>
            <a:r>
              <a:rPr lang="en-US" altLang="zh-CN" sz="1700" b="1" smtClean="0">
                <a:solidFill>
                  <a:srgbClr val="FFFF00"/>
                </a:solidFill>
              </a:rPr>
              <a:t>,</a:t>
            </a:r>
            <a:r>
              <a:rPr lang="zh-CN" altLang="en-US" sz="1700" b="1" smtClean="0">
                <a:solidFill>
                  <a:srgbClr val="FFFF00"/>
                </a:solidFill>
              </a:rPr>
              <a:t>一个个体与另外的个体间的联系和纠缠度是动态改变的</a:t>
            </a:r>
            <a:r>
              <a:rPr lang="en-US" altLang="zh-CN" sz="1700" b="1" smtClean="0">
                <a:solidFill>
                  <a:srgbClr val="FFFF00"/>
                </a:solidFill>
              </a:rPr>
              <a:t>,</a:t>
            </a:r>
            <a:r>
              <a:rPr lang="zh-CN" altLang="en-US" sz="1700" b="1" smtClean="0">
                <a:solidFill>
                  <a:srgbClr val="FFFF00"/>
                </a:solidFill>
              </a:rPr>
              <a:t>功能态理论是完全正确的</a:t>
            </a:r>
            <a:r>
              <a:rPr lang="en-US" altLang="zh-CN" sz="1700" b="1" smtClean="0">
                <a:solidFill>
                  <a:srgbClr val="FFFF00"/>
                </a:solidFill>
              </a:rPr>
              <a:t>, </a:t>
            </a:r>
            <a:r>
              <a:rPr lang="zh-CN" altLang="en-US" sz="1700" b="1" smtClean="0">
                <a:solidFill>
                  <a:srgbClr val="FFFF00"/>
                </a:solidFill>
              </a:rPr>
              <a:t>心灵挠场规格和强度的发射和接受能力是</a:t>
            </a:r>
            <a:r>
              <a:rPr lang="zh-CN" altLang="en-US" sz="1700" b="1" smtClean="0">
                <a:solidFill>
                  <a:schemeClr val="accent2"/>
                </a:solidFill>
              </a:rPr>
              <a:t>功能态划分的重要标志</a:t>
            </a:r>
          </a:p>
          <a:p>
            <a:pPr marL="639763" indent="-571500" eaLnBrk="1" hangingPunct="1">
              <a:lnSpc>
                <a:spcPct val="80000"/>
              </a:lnSpc>
              <a:buFont typeface="Wingdings" pitchFamily="2" charset="2"/>
              <a:buAutoNum type="arabicPeriod" startAt="8"/>
            </a:pPr>
            <a:r>
              <a:rPr lang="zh-CN" altLang="en-US" sz="1700" b="1" smtClean="0">
                <a:solidFill>
                  <a:srgbClr val="FFFF00"/>
                </a:solidFill>
              </a:rPr>
              <a:t>人可以是先天的或通过正确方法的修炼和高人加持或某种场的激发获得进入某种功能态的能力</a:t>
            </a:r>
            <a:r>
              <a:rPr lang="en-US" altLang="zh-CN" sz="1700" b="1" smtClean="0">
                <a:solidFill>
                  <a:srgbClr val="FFFF00"/>
                </a:solidFill>
              </a:rPr>
              <a:t>,</a:t>
            </a:r>
            <a:r>
              <a:rPr lang="zh-CN" altLang="en-US" sz="1700" b="1" smtClean="0">
                <a:solidFill>
                  <a:srgbClr val="FFFF00"/>
                </a:solidFill>
              </a:rPr>
              <a:t>应组织专人进行深入研究</a:t>
            </a:r>
            <a:r>
              <a:rPr lang="en-US" altLang="zh-CN" sz="1700" b="1" smtClean="0">
                <a:solidFill>
                  <a:srgbClr val="FFFF00"/>
                </a:solidFill>
              </a:rPr>
              <a:t>.</a:t>
            </a:r>
            <a:r>
              <a:rPr lang="zh-CN" altLang="en-US" sz="1700" b="1" smtClean="0">
                <a:solidFill>
                  <a:srgbClr val="FFFF00"/>
                </a:solidFill>
              </a:rPr>
              <a:t>具有超能力的人是人类的宝贵财富</a:t>
            </a:r>
            <a:r>
              <a:rPr lang="en-US" altLang="zh-CN" sz="1700" b="1" smtClean="0">
                <a:solidFill>
                  <a:srgbClr val="FFFF00"/>
                </a:solidFill>
              </a:rPr>
              <a:t>,</a:t>
            </a:r>
            <a:r>
              <a:rPr lang="zh-CN" altLang="en-US" sz="1700" b="1" smtClean="0">
                <a:solidFill>
                  <a:srgbClr val="FFFF00"/>
                </a:solidFill>
              </a:rPr>
              <a:t>应珍惜爱护</a:t>
            </a:r>
            <a:r>
              <a:rPr lang="en-US" altLang="zh-CN" sz="1700" b="1" smtClean="0">
                <a:solidFill>
                  <a:srgbClr val="FFFF00"/>
                </a:solidFill>
              </a:rPr>
              <a:t>.</a:t>
            </a:r>
          </a:p>
          <a:p>
            <a:pPr marL="639763" indent="-571500" eaLnBrk="1" hangingPunct="1">
              <a:lnSpc>
                <a:spcPct val="80000"/>
              </a:lnSpc>
              <a:buFont typeface="Wingdings" pitchFamily="2" charset="2"/>
              <a:buAutoNum type="arabicPeriod" startAt="8"/>
            </a:pPr>
            <a:r>
              <a:rPr lang="zh-CN" altLang="en-US" sz="1700" b="1" smtClean="0">
                <a:solidFill>
                  <a:srgbClr val="FFFF00"/>
                </a:solidFill>
              </a:rPr>
              <a:t>大量不可思议的人体超常现象（意影、致动和致变！）与心灵光子涡旋的因果关系远未搞清楚，几乎是空白，期待有抱负的人倾心投入！能够高效发射心灵光子的人的诱发培养更加困难，任重而道远，让我们奋力开拓！</a:t>
            </a:r>
          </a:p>
          <a:p>
            <a:pPr marL="639763" indent="-571500" eaLnBrk="1" hangingPunct="1">
              <a:lnSpc>
                <a:spcPct val="80000"/>
              </a:lnSpc>
              <a:buFont typeface="Wingdings" pitchFamily="2" charset="2"/>
              <a:buNone/>
            </a:pPr>
            <a:r>
              <a:rPr lang="en-US" altLang="zh-CN" sz="1700" b="1" smtClean="0">
                <a:solidFill>
                  <a:srgbClr val="FFFF00"/>
                </a:solidFill>
              </a:rPr>
              <a:t> 10.     </a:t>
            </a:r>
            <a:r>
              <a:rPr lang="zh-CN" altLang="en-US" sz="1700" b="1" smtClean="0">
                <a:solidFill>
                  <a:srgbClr val="FFFF00"/>
                </a:solidFill>
              </a:rPr>
              <a:t>坚信</a:t>
            </a:r>
            <a:r>
              <a:rPr lang="zh-CN" altLang="en-US" sz="1700" b="1" smtClean="0">
                <a:solidFill>
                  <a:schemeClr val="accent2"/>
                </a:solidFill>
              </a:rPr>
              <a:t>一场科技大革命即将到来</a:t>
            </a:r>
            <a:r>
              <a:rPr lang="en-US" altLang="zh-CN" sz="1700" b="1" smtClean="0">
                <a:solidFill>
                  <a:srgbClr val="FFFF00"/>
                </a:solidFill>
              </a:rPr>
              <a:t>,</a:t>
            </a:r>
            <a:r>
              <a:rPr lang="zh-CN" altLang="en-US" sz="1700" b="1" smtClean="0">
                <a:solidFill>
                  <a:srgbClr val="FFFF00"/>
                </a:solidFill>
              </a:rPr>
              <a:t>人类的文明进步</a:t>
            </a:r>
            <a:r>
              <a:rPr lang="en-US" altLang="zh-CN" sz="1700" b="1" smtClean="0">
                <a:solidFill>
                  <a:srgbClr val="FFFF00"/>
                </a:solidFill>
              </a:rPr>
              <a:t>,</a:t>
            </a:r>
            <a:r>
              <a:rPr lang="zh-CN" altLang="en-US" sz="1700" b="1" smtClean="0">
                <a:solidFill>
                  <a:srgbClr val="FFFF00"/>
                </a:solidFill>
              </a:rPr>
              <a:t>地球和全宇宙的和谐是任何人不可阻挡的大趋势</a:t>
            </a:r>
            <a:r>
              <a:rPr lang="en-US" altLang="zh-CN" sz="1700" b="1" smtClean="0">
                <a:solidFill>
                  <a:srgbClr val="FFFF00"/>
                </a:solidFill>
              </a:rPr>
              <a:t>! </a:t>
            </a:r>
            <a:r>
              <a:rPr lang="zh-CN" altLang="en-US" sz="1700" b="1" smtClean="0">
                <a:solidFill>
                  <a:srgbClr val="FFFF00"/>
                </a:solidFill>
              </a:rPr>
              <a:t>顺之者昌</a:t>
            </a:r>
            <a:r>
              <a:rPr lang="en-US" altLang="zh-CN" sz="1700" b="1" smtClean="0">
                <a:solidFill>
                  <a:srgbClr val="FFFF00"/>
                </a:solidFill>
              </a:rPr>
              <a:t>,</a:t>
            </a:r>
            <a:r>
              <a:rPr lang="zh-CN" altLang="en-US" sz="1700" b="1" smtClean="0">
                <a:solidFill>
                  <a:srgbClr val="FFFF00"/>
                </a:solidFill>
              </a:rPr>
              <a:t>逆之者亡</a:t>
            </a:r>
            <a:r>
              <a:rPr lang="en-US" altLang="zh-CN" sz="1700" b="1" smtClean="0">
                <a:solidFill>
                  <a:srgbClr val="FFFF00"/>
                </a:solidFill>
              </a:rPr>
              <a:t>.,</a:t>
            </a:r>
            <a:r>
              <a:rPr lang="zh-CN" altLang="en-US" sz="1700" b="1" smtClean="0">
                <a:solidFill>
                  <a:srgbClr val="FFFF00"/>
                </a:solidFill>
              </a:rPr>
              <a:t>我们要跟上形势</a:t>
            </a:r>
            <a:r>
              <a:rPr lang="en-US" altLang="zh-CN" sz="1700" b="1" smtClean="0">
                <a:solidFill>
                  <a:srgbClr val="FFFF00"/>
                </a:solidFill>
              </a:rPr>
              <a:t>,</a:t>
            </a:r>
            <a:r>
              <a:rPr lang="zh-CN" altLang="en-US" sz="1700" b="1" smtClean="0">
                <a:solidFill>
                  <a:schemeClr val="accent2"/>
                </a:solidFill>
              </a:rPr>
              <a:t>做促进派</a:t>
            </a:r>
            <a:r>
              <a:rPr lang="en-US" altLang="zh-CN" sz="1700" b="1" smtClean="0">
                <a:solidFill>
                  <a:schemeClr val="accent2"/>
                </a:solidFill>
              </a:rPr>
              <a:t>!</a:t>
            </a:r>
            <a:endParaRPr lang="zh-CN" altLang="en-US" smtClean="0"/>
          </a:p>
        </p:txBody>
      </p:sp>
      <p:pic>
        <p:nvPicPr>
          <p:cNvPr id="75778" name="标题 1"/>
          <p:cNvPicPr>
            <a:picLocks noChangeArrowheads="1"/>
          </p:cNvPicPr>
          <p:nvPr/>
        </p:nvPicPr>
        <p:blipFill>
          <a:blip r:embed="rId2"/>
          <a:srcRect/>
          <a:stretch>
            <a:fillRect/>
          </a:stretch>
        </p:blipFill>
        <p:spPr bwMode="auto">
          <a:xfrm>
            <a:off x="1403350" y="333375"/>
            <a:ext cx="6643688" cy="10731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FF00"/>
          </a:solidFill>
          <a:ln w="38100">
            <a:solidFill>
              <a:srgbClr val="00B0F0"/>
            </a:solidFill>
          </a:ln>
        </p:spPr>
        <p:style>
          <a:lnRef idx="2">
            <a:schemeClr val="dk1"/>
          </a:lnRef>
          <a:fillRef idx="1">
            <a:schemeClr val="lt1"/>
          </a:fillRef>
          <a:effectRef idx="0">
            <a:schemeClr val="dk1"/>
          </a:effectRef>
          <a:fontRef idx="minor">
            <a:schemeClr val="dk1"/>
          </a:fontRef>
        </p:style>
        <p:txBody>
          <a:bodyPr/>
          <a:lstStyle/>
          <a:p>
            <a:pPr eaLnBrk="1" fontAlgn="auto" hangingPunct="1">
              <a:spcAft>
                <a:spcPts val="0"/>
              </a:spcAft>
              <a:defRPr/>
            </a:pPr>
            <a:r>
              <a:rPr lang="zh-CN" altLang="en-US" sz="6000" b="1" spc="0" smtClean="0">
                <a:ln w="18415" cmpd="sng">
                  <a:solidFill>
                    <a:srgbClr val="FF0000"/>
                  </a:solidFill>
                  <a:prstDash val="solid"/>
                </a:ln>
                <a:solidFill>
                  <a:srgbClr val="002060"/>
                </a:solidFill>
                <a:effectLst>
                  <a:outerShdw blurRad="63500" dir="3600000" algn="tl" rotWithShape="0">
                    <a:srgbClr val="000000">
                      <a:alpha val="70000"/>
                    </a:srgbClr>
                  </a:outerShdw>
                </a:effectLst>
                <a:cs typeface="+mj-cs"/>
              </a:rPr>
              <a:t>  </a:t>
            </a:r>
            <a:r>
              <a:rPr lang="zh-CN" altLang="en-US" sz="6000" b="1" spc="0" smtClean="0">
                <a:ln w="18415" cmpd="sng">
                  <a:solidFill>
                    <a:srgbClr val="FF0000"/>
                  </a:solidFill>
                  <a:prstDash val="solid"/>
                </a:ln>
                <a:solidFill>
                  <a:srgbClr val="00B0F0"/>
                </a:solidFill>
                <a:effectLst>
                  <a:outerShdw blurRad="63500" dir="3600000" algn="tl" rotWithShape="0">
                    <a:srgbClr val="000000">
                      <a:alpha val="70000"/>
                    </a:srgbClr>
                  </a:outerShdw>
                </a:effectLst>
                <a:cs typeface="+mj-cs"/>
              </a:rPr>
              <a:t>钱学森论人体</a:t>
            </a:r>
            <a:r>
              <a:rPr lang="zh-CN" altLang="en-US" sz="6000" b="1" spc="0" dirty="0" smtClean="0">
                <a:ln w="18415" cmpd="sng">
                  <a:solidFill>
                    <a:srgbClr val="FF0000"/>
                  </a:solidFill>
                  <a:prstDash val="solid"/>
                </a:ln>
                <a:solidFill>
                  <a:srgbClr val="00B0F0"/>
                </a:solidFill>
                <a:effectLst>
                  <a:outerShdw blurRad="63500" dir="3600000" algn="tl" rotWithShape="0">
                    <a:srgbClr val="000000">
                      <a:alpha val="70000"/>
                    </a:srgbClr>
                  </a:outerShdw>
                </a:effectLst>
                <a:cs typeface="+mj-cs"/>
              </a:rPr>
              <a:t>科学</a:t>
            </a:r>
            <a:endParaRPr lang="zh-CN" altLang="en-US" sz="6000" b="1" spc="0" dirty="0">
              <a:ln w="18415" cmpd="sng">
                <a:solidFill>
                  <a:srgbClr val="FF0000"/>
                </a:solidFill>
                <a:prstDash val="solid"/>
              </a:ln>
              <a:solidFill>
                <a:srgbClr val="00B0F0"/>
              </a:solidFill>
              <a:effectLst>
                <a:outerShdw blurRad="63500" dir="3600000" algn="tl" rotWithShape="0">
                  <a:srgbClr val="000000">
                    <a:alpha val="70000"/>
                  </a:srgbClr>
                </a:outerShdw>
              </a:effectLst>
              <a:cs typeface="+mj-cs"/>
            </a:endParaRPr>
          </a:p>
        </p:txBody>
      </p:sp>
      <p:sp>
        <p:nvSpPr>
          <p:cNvPr id="3" name="内容占位符 2"/>
          <p:cNvSpPr>
            <a:spLocks noGrp="1"/>
          </p:cNvSpPr>
          <p:nvPr>
            <p:ph idx="1"/>
          </p:nvPr>
        </p:nvSpPr>
        <p:spPr>
          <a:xfrm>
            <a:off x="1071563" y="2028825"/>
            <a:ext cx="7072312" cy="4829175"/>
          </a:xfrm>
        </p:spPr>
        <p:txBody>
          <a:bodyPr>
            <a:normAutofit lnSpcReduction="10000"/>
          </a:bodyPr>
          <a:lstStyle/>
          <a:p>
            <a:pPr marL="411480" eaLnBrk="1" fontAlgn="auto" hangingPunct="1">
              <a:spcAft>
                <a:spcPts val="0"/>
              </a:spcAft>
              <a:buFont typeface="Wingdings"/>
              <a:buChar char=""/>
              <a:defRPr/>
            </a:pPr>
            <a:r>
              <a:rPr lang="zh-CN" altLang="en-US" sz="2400" b="1" dirty="0" smtClean="0">
                <a:solidFill>
                  <a:srgbClr val="FFFF00"/>
                </a:solidFill>
                <a:latin typeface="华文新魏" pitchFamily="2" charset="-122"/>
                <a:ea typeface="华文新魏" pitchFamily="2" charset="-122"/>
              </a:rPr>
              <a:t>“人体科学问题的解决将导致一场科学革命，导致人类的第二次文艺复兴”</a:t>
            </a:r>
            <a:endParaRPr lang="en-US" altLang="zh-CN" sz="2400" b="1" dirty="0" smtClean="0">
              <a:solidFill>
                <a:srgbClr val="FFFF00"/>
              </a:solidFill>
              <a:latin typeface="华文新魏" pitchFamily="2" charset="-122"/>
              <a:ea typeface="华文新魏" pitchFamily="2" charset="-122"/>
            </a:endParaRPr>
          </a:p>
          <a:p>
            <a:pPr marL="411480" eaLnBrk="1" fontAlgn="auto" hangingPunct="1">
              <a:spcAft>
                <a:spcPts val="0"/>
              </a:spcAft>
              <a:buFont typeface="Wingdings"/>
              <a:buChar char=""/>
              <a:defRPr/>
            </a:pPr>
            <a:r>
              <a:rPr lang="zh-CN" altLang="en-US" sz="2400" b="1" dirty="0" smtClean="0">
                <a:solidFill>
                  <a:srgbClr val="FFFF00"/>
                </a:solidFill>
                <a:latin typeface="华文新魏" pitchFamily="2" charset="-122"/>
                <a:ea typeface="华文新魏" pitchFamily="2" charset="-122"/>
              </a:rPr>
              <a:t>人是一个极为复杂的、物质的巨系统，这个系统又是开放的，</a:t>
            </a:r>
            <a:r>
              <a:rPr lang="zh-CN" altLang="en-US" sz="2400" b="1" dirty="0" smtClean="0">
                <a:solidFill>
                  <a:srgbClr val="FF0000"/>
                </a:solidFill>
                <a:latin typeface="华文新魏" pitchFamily="2" charset="-122"/>
                <a:ea typeface="华文新魏" pitchFamily="2" charset="-122"/>
              </a:rPr>
              <a:t>与宇宙有千丝万缕的关系，有物质和能量的交换。因此可以说，人与环境，</a:t>
            </a:r>
            <a:r>
              <a:rPr lang="zh-CN" altLang="en-US" sz="2400" b="1" dirty="0" smtClean="0">
                <a:solidFill>
                  <a:srgbClr val="FFFF00"/>
                </a:solidFill>
                <a:latin typeface="华文新魏" pitchFamily="2" charset="-122"/>
                <a:ea typeface="华文新魏" pitchFamily="2" charset="-122"/>
              </a:rPr>
              <a:t>人与宇宙形成一个超级巨系统。</a:t>
            </a:r>
            <a:endParaRPr lang="en-US" altLang="zh-CN" sz="2400" b="1" dirty="0" smtClean="0">
              <a:solidFill>
                <a:srgbClr val="FFFF00"/>
              </a:solidFill>
              <a:latin typeface="华文新魏" pitchFamily="2" charset="-122"/>
              <a:ea typeface="华文新魏" pitchFamily="2" charset="-122"/>
            </a:endParaRPr>
          </a:p>
          <a:p>
            <a:pPr marL="411480" eaLnBrk="1" fontAlgn="auto" hangingPunct="1">
              <a:spcAft>
                <a:spcPts val="0"/>
              </a:spcAft>
              <a:buFont typeface="Wingdings"/>
              <a:buChar char=""/>
              <a:defRPr/>
            </a:pPr>
            <a:r>
              <a:rPr lang="zh-CN" altLang="en-US" sz="2400" b="1" dirty="0" smtClean="0">
                <a:solidFill>
                  <a:srgbClr val="FFFF00"/>
                </a:solidFill>
                <a:latin typeface="华文新魏" pitchFamily="2" charset="-122"/>
                <a:ea typeface="华文新魏" pitchFamily="2" charset="-122"/>
              </a:rPr>
              <a:t>人体科学的基础研究当然是人体作为高度复杂的巨系统的各种功能态的研究，要阐明其机理</a:t>
            </a:r>
            <a:r>
              <a:rPr lang="en-US" altLang="zh-CN" sz="2400" b="1" dirty="0" smtClean="0">
                <a:solidFill>
                  <a:srgbClr val="FFFF00"/>
                </a:solidFill>
                <a:latin typeface="华文新魏" pitchFamily="2" charset="-122"/>
                <a:ea typeface="华文新魏" pitchFamily="2" charset="-122"/>
              </a:rPr>
              <a:t>……</a:t>
            </a:r>
            <a:r>
              <a:rPr lang="zh-CN" altLang="en-US" sz="2400" b="1" dirty="0" smtClean="0">
                <a:solidFill>
                  <a:srgbClr val="FFFF00"/>
                </a:solidFill>
                <a:latin typeface="华文新魏" pitchFamily="2" charset="-122"/>
                <a:ea typeface="华文新魏" pitchFamily="2" charset="-122"/>
              </a:rPr>
              <a:t>这些人体功能态都是人体巨系统中相对稳定的状态。一种功能态到另外一种功能态有过渡过程，那是相对不稳定的</a:t>
            </a:r>
            <a:r>
              <a:rPr lang="en-US" altLang="zh-CN" sz="2400" b="1" dirty="0" smtClean="0">
                <a:solidFill>
                  <a:srgbClr val="FFFF00"/>
                </a:solidFill>
                <a:latin typeface="华文新魏" pitchFamily="2" charset="-122"/>
                <a:ea typeface="华文新魏" pitchFamily="2" charset="-122"/>
              </a:rPr>
              <a:t>……</a:t>
            </a:r>
            <a:r>
              <a:rPr lang="zh-CN" altLang="en-US" sz="2400" b="1" dirty="0" smtClean="0">
                <a:solidFill>
                  <a:srgbClr val="FFFF00"/>
                </a:solidFill>
                <a:latin typeface="华文新魏" pitchFamily="2" charset="-122"/>
                <a:ea typeface="华文新魏" pitchFamily="2" charset="-122"/>
              </a:rPr>
              <a:t>要研究功能态本身，研究转换过程，</a:t>
            </a:r>
            <a:r>
              <a:rPr lang="zh-CN" altLang="en-US" sz="2400" b="1" dirty="0" smtClean="0">
                <a:solidFill>
                  <a:srgbClr val="FF0000"/>
                </a:solidFill>
                <a:latin typeface="华文新魏" pitchFamily="2" charset="-122"/>
                <a:ea typeface="华文新魏" pitchFamily="2" charset="-122"/>
              </a:rPr>
              <a:t>并对不同功能态进行比较</a:t>
            </a:r>
            <a:r>
              <a:rPr lang="zh-CN" altLang="en-US" sz="2400" b="1" dirty="0" smtClean="0">
                <a:solidFill>
                  <a:srgbClr val="FFFF00"/>
                </a:solidFill>
                <a:latin typeface="华文新魏" pitchFamily="2" charset="-122"/>
                <a:ea typeface="华文新魏" pitchFamily="2" charset="-122"/>
              </a:rPr>
              <a:t>，最后全面理解人体系统的生理、心理。</a:t>
            </a:r>
            <a:endParaRPr lang="en-US" altLang="zh-CN" sz="2400" b="1" dirty="0" smtClean="0">
              <a:solidFill>
                <a:srgbClr val="FFFF00"/>
              </a:solidFill>
              <a:latin typeface="华文新魏" pitchFamily="2" charset="-122"/>
              <a:ea typeface="华文新魏" pitchFamily="2" charset="-122"/>
            </a:endParaRPr>
          </a:p>
          <a:p>
            <a:pPr marL="411480" eaLnBrk="1" fontAlgn="auto" hangingPunct="1">
              <a:spcAft>
                <a:spcPts val="0"/>
              </a:spcAft>
              <a:buFont typeface="Wingdings"/>
              <a:buChar char=""/>
              <a:defRPr/>
            </a:pPr>
            <a:endParaRPr lang="en-US" altLang="zh-CN" dirty="0" smtClean="0"/>
          </a:p>
          <a:p>
            <a:pPr marL="411480" eaLnBrk="1" fontAlgn="auto" hangingPunct="1">
              <a:spcAft>
                <a:spcPts val="0"/>
              </a:spcAft>
              <a:buFont typeface="Wingdings"/>
              <a:buChar char=""/>
              <a:defRPr/>
            </a:pP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1" name="内容占位符 2"/>
          <p:cNvSpPr>
            <a:spLocks noGrp="1"/>
          </p:cNvSpPr>
          <p:nvPr>
            <p:ph idx="1"/>
          </p:nvPr>
        </p:nvSpPr>
        <p:spPr/>
        <p:txBody>
          <a:bodyPr/>
          <a:lstStyle/>
          <a:p>
            <a:pPr eaLnBrk="1" hangingPunct="1"/>
            <a:endParaRPr lang="en-US" altLang="zh-CN" smtClean="0"/>
          </a:p>
          <a:p>
            <a:pPr eaLnBrk="1" hangingPunct="1"/>
            <a:endParaRPr lang="en-US" altLang="zh-CN" smtClean="0"/>
          </a:p>
          <a:p>
            <a:pPr eaLnBrk="1" hangingPunct="1"/>
            <a:r>
              <a:rPr lang="en-US" altLang="zh-CN" sz="7200" b="1" smtClean="0"/>
              <a:t>   </a:t>
            </a:r>
            <a:r>
              <a:rPr lang="zh-CN" altLang="en-US" sz="7200" b="1" smtClean="0">
                <a:solidFill>
                  <a:srgbClr val="FF0000"/>
                </a:solidFill>
              </a:rPr>
              <a:t>谢谢，再见！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214678" y="928670"/>
            <a:ext cx="3157534" cy="914400"/>
          </a:xfrm>
          <a:solidFill>
            <a:srgbClr val="00B0F0"/>
          </a:solidFill>
        </p:spPr>
        <p:style>
          <a:lnRef idx="2">
            <a:schemeClr val="dk1"/>
          </a:lnRef>
          <a:fillRef idx="1">
            <a:schemeClr val="lt1"/>
          </a:fillRef>
          <a:effectRef idx="0">
            <a:schemeClr val="dk1"/>
          </a:effectRef>
          <a:fontRef idx="minor">
            <a:schemeClr val="dk1"/>
          </a:fontRef>
        </p:style>
        <p:txBody>
          <a:bodyPr>
            <a:normAutofit/>
          </a:bodyPr>
          <a:lstStyle/>
          <a:p>
            <a:pPr eaLnBrk="1" fontAlgn="auto" hangingPunct="1">
              <a:spcAft>
                <a:spcPts val="0"/>
              </a:spcAft>
              <a:defRPr/>
            </a:pPr>
            <a:r>
              <a:rPr lang="zh-CN" altLang="en-US" sz="5400" b="1"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隶书" pitchFamily="2" charset="-122"/>
                <a:ea typeface="华文隶书" pitchFamily="2" charset="-122"/>
              </a:rPr>
              <a:t>主要内容</a:t>
            </a:r>
            <a:endParaRPr lang="zh-CN" altLang="en-US" sz="5400" b="1"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华文隶书" pitchFamily="2" charset="-122"/>
              <a:ea typeface="华文隶书" pitchFamily="2" charset="-122"/>
            </a:endParaRPr>
          </a:p>
        </p:txBody>
      </p:sp>
      <p:sp>
        <p:nvSpPr>
          <p:cNvPr id="20482" name="内容占位符 2"/>
          <p:cNvSpPr>
            <a:spLocks noGrp="1"/>
          </p:cNvSpPr>
          <p:nvPr>
            <p:ph idx="1"/>
          </p:nvPr>
        </p:nvSpPr>
        <p:spPr>
          <a:xfrm>
            <a:off x="500063" y="2332038"/>
            <a:ext cx="8229600" cy="4525962"/>
          </a:xfrm>
        </p:spPr>
        <p:txBody>
          <a:bodyPr/>
          <a:lstStyle/>
          <a:p>
            <a:pPr eaLnBrk="1" hangingPunct="1"/>
            <a:r>
              <a:rPr lang="en-US" altLang="zh-CN" sz="3600" b="1" smtClean="0">
                <a:solidFill>
                  <a:srgbClr val="FFFF00"/>
                </a:solidFill>
              </a:rPr>
              <a:t>1.</a:t>
            </a:r>
            <a:r>
              <a:rPr lang="zh-CN" altLang="en-US" sz="3600" b="1" smtClean="0">
                <a:solidFill>
                  <a:srgbClr val="FFFF00"/>
                </a:solidFill>
              </a:rPr>
              <a:t>认识挠场；</a:t>
            </a:r>
            <a:endParaRPr lang="en-US" altLang="zh-CN" sz="3600" b="1" smtClean="0">
              <a:solidFill>
                <a:srgbClr val="FFFF00"/>
              </a:solidFill>
            </a:endParaRPr>
          </a:p>
          <a:p>
            <a:pPr eaLnBrk="1" hangingPunct="1"/>
            <a:r>
              <a:rPr lang="en-US" altLang="zh-CN" sz="3600" b="1" smtClean="0">
                <a:solidFill>
                  <a:srgbClr val="FFFF00"/>
                </a:solidFill>
              </a:rPr>
              <a:t>2.</a:t>
            </a:r>
            <a:r>
              <a:rPr lang="zh-CN" altLang="en-US" sz="3600" b="1" smtClean="0">
                <a:solidFill>
                  <a:srgbClr val="FFFF00"/>
                </a:solidFill>
              </a:rPr>
              <a:t>心灵挠场发现之旅</a:t>
            </a:r>
            <a:endParaRPr lang="en-US" altLang="zh-CN" sz="3600" b="1" smtClean="0">
              <a:solidFill>
                <a:srgbClr val="FFFF00"/>
              </a:solidFill>
            </a:endParaRPr>
          </a:p>
          <a:p>
            <a:pPr eaLnBrk="1" hangingPunct="1"/>
            <a:r>
              <a:rPr lang="en-US" altLang="zh-CN" sz="3600" b="1" smtClean="0">
                <a:solidFill>
                  <a:srgbClr val="FFFF00"/>
                </a:solidFill>
              </a:rPr>
              <a:t>3.</a:t>
            </a:r>
            <a:r>
              <a:rPr lang="zh-CN" altLang="en-US" sz="3200" b="1" smtClean="0">
                <a:solidFill>
                  <a:srgbClr val="FFFF00"/>
                </a:solidFill>
              </a:rPr>
              <a:t>对“天人合一、心物合一”的探索</a:t>
            </a:r>
            <a:endParaRPr lang="en-US" altLang="zh-CN" sz="3600" b="1" smtClean="0">
              <a:solidFill>
                <a:srgbClr val="FFFF00"/>
              </a:solidFill>
            </a:endParaRPr>
          </a:p>
          <a:p>
            <a:pPr eaLnBrk="1" hangingPunct="1"/>
            <a:r>
              <a:rPr lang="en-US" altLang="zh-CN" sz="3600" b="1" smtClean="0">
                <a:solidFill>
                  <a:srgbClr val="FFFF00"/>
                </a:solidFill>
              </a:rPr>
              <a:t>4.</a:t>
            </a:r>
            <a:r>
              <a:rPr lang="zh-CN" altLang="en-US" sz="3600" b="1" smtClean="0">
                <a:solidFill>
                  <a:srgbClr val="FFFF00"/>
                </a:solidFill>
              </a:rPr>
              <a:t>心灵挠场发现的启示</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bwMode="auto">
          <a:xfrm>
            <a:off x="539750" y="1341438"/>
            <a:ext cx="8137525" cy="4248150"/>
          </a:xfrm>
        </p:spPr>
        <p:txBody>
          <a:bodyPr wrap="square" lIns="91440" tIns="45720" rIns="91440" bIns="45720" numCol="1" anchorCtr="0" compatLnSpc="1">
            <a:prstTxWarp prst="textNoShape">
              <a:avLst/>
            </a:prstTxWarp>
          </a:bodyPr>
          <a:lstStyle/>
          <a:p>
            <a:pPr>
              <a:defRPr/>
            </a:pPr>
            <a:r>
              <a:rPr lang="zh-CN" altLang="en-US" sz="8800" b="1" smtClean="0">
                <a:solidFill>
                  <a:schemeClr val="accent1"/>
                </a:solidFill>
                <a:latin typeface="幼圆" pitchFamily="49" charset="-122"/>
                <a:ea typeface="幼圆" pitchFamily="49" charset="-122"/>
              </a:rPr>
              <a:t>挠场</a:t>
            </a:r>
            <a:r>
              <a:rPr lang="zh-CN" altLang="en-US" sz="8800" b="1" smtClean="0">
                <a:solidFill>
                  <a:schemeClr val="accent2"/>
                </a:solidFill>
                <a:latin typeface="幼圆" pitchFamily="49" charset="-122"/>
                <a:ea typeface="幼圆" pitchFamily="49" charset="-122"/>
              </a:rPr>
              <a:t>具有一系列</a:t>
            </a:r>
            <a:r>
              <a:rPr lang="zh-CN" altLang="en-US" sz="8800" b="1" i="1" smtClean="0">
                <a:solidFill>
                  <a:schemeClr val="hlink"/>
                </a:solidFill>
                <a:latin typeface="幼圆" pitchFamily="49" charset="-122"/>
                <a:ea typeface="幼圆" pitchFamily="49" charset="-122"/>
              </a:rPr>
              <a:t>超时空传播</a:t>
            </a:r>
            <a:r>
              <a:rPr lang="zh-CN" altLang="en-US" sz="8800" b="1" smtClean="0">
                <a:solidFill>
                  <a:schemeClr val="accent2"/>
                </a:solidFill>
                <a:latin typeface="幼圆" pitchFamily="49" charset="-122"/>
                <a:ea typeface="幼圆" pitchFamily="49" charset="-122"/>
              </a:rPr>
              <a:t>和</a:t>
            </a:r>
            <a:r>
              <a:rPr lang="zh-CN" altLang="en-US" sz="8800" b="1" smtClean="0">
                <a:solidFill>
                  <a:srgbClr val="CBF10F"/>
                </a:solidFill>
                <a:latin typeface="幼圆" pitchFamily="49" charset="-122"/>
                <a:ea typeface="幼圆" pitchFamily="49" charset="-122"/>
              </a:rPr>
              <a:t>意识调控</a:t>
            </a:r>
            <a:r>
              <a:rPr lang="zh-CN" altLang="en-US" sz="8800" b="1" smtClean="0">
                <a:solidFill>
                  <a:schemeClr val="accent2"/>
                </a:solidFill>
                <a:latin typeface="幼圆" pitchFamily="49" charset="-122"/>
                <a:ea typeface="幼圆" pitchFamily="49" charset="-122"/>
              </a:rPr>
              <a:t>特性</a:t>
            </a:r>
            <a:r>
              <a:rPr lang="en-US" altLang="zh-CN" sz="8800" b="1" smtClean="0">
                <a:solidFill>
                  <a:schemeClr val="accent2"/>
                </a:solidFill>
                <a:latin typeface="幼圆" pitchFamily="49" charset="-122"/>
                <a:ea typeface="幼圆" pitchFamily="49" charset="-12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eaLnBrk="1" fontAlgn="auto" hangingPunct="1">
              <a:spcAft>
                <a:spcPts val="0"/>
              </a:spcAft>
              <a:defRPr/>
            </a:pPr>
            <a:r>
              <a:rPr lang="en-US" altLang="zh-CN" sz="6000" b="1" dirty="0" smtClean="0">
                <a:ln>
                  <a:solidFill>
                    <a:srgbClr val="FF0000"/>
                  </a:solidFill>
                </a:ln>
                <a:solidFill>
                  <a:srgbClr val="FFFF00"/>
                </a:solidFill>
                <a:latin typeface="华文新魏" pitchFamily="2" charset="-122"/>
                <a:ea typeface="华文新魏" pitchFamily="2" charset="-122"/>
                <a:cs typeface="+mj-cs"/>
              </a:rPr>
              <a:t>1.</a:t>
            </a:r>
            <a:r>
              <a:rPr lang="zh-CN" altLang="en-US" sz="6000" b="1" dirty="0" smtClean="0">
                <a:ln>
                  <a:solidFill>
                    <a:srgbClr val="FF0000"/>
                  </a:solidFill>
                </a:ln>
                <a:solidFill>
                  <a:srgbClr val="FFFF00"/>
                </a:solidFill>
                <a:latin typeface="华文新魏" pitchFamily="2" charset="-122"/>
                <a:ea typeface="华文新魏" pitchFamily="2" charset="-122"/>
                <a:cs typeface="+mj-cs"/>
              </a:rPr>
              <a:t>何谓挠场？</a:t>
            </a:r>
            <a:endParaRPr lang="zh-CN" altLang="en-US" sz="6000" b="1" dirty="0">
              <a:ln>
                <a:solidFill>
                  <a:srgbClr val="FF0000"/>
                </a:solidFill>
              </a:ln>
              <a:solidFill>
                <a:srgbClr val="FFFF00"/>
              </a:solidFill>
              <a:latin typeface="华文新魏" pitchFamily="2" charset="-122"/>
              <a:ea typeface="华文新魏" pitchFamily="2" charset="-122"/>
              <a:cs typeface="+mj-cs"/>
            </a:endParaRPr>
          </a:p>
        </p:txBody>
      </p:sp>
      <p:sp>
        <p:nvSpPr>
          <p:cNvPr id="3" name="内容占位符 2"/>
          <p:cNvSpPr>
            <a:spLocks noGrp="1"/>
          </p:cNvSpPr>
          <p:nvPr>
            <p:ph idx="1"/>
          </p:nvPr>
        </p:nvSpPr>
        <p:spPr>
          <a:ln>
            <a:solidFill>
              <a:schemeClr val="tx1"/>
            </a:solidFill>
          </a:ln>
        </p:spPr>
        <p:txBody>
          <a:bodyPr>
            <a:normAutofit fontScale="92500" lnSpcReduction="10000"/>
          </a:bodyPr>
          <a:lstStyle/>
          <a:p>
            <a:pPr marL="411480" eaLnBrk="1" fontAlgn="auto" hangingPunct="1">
              <a:spcAft>
                <a:spcPts val="0"/>
              </a:spcAft>
              <a:buFont typeface="Wingdings"/>
              <a:buChar char=""/>
              <a:defRPr/>
            </a:pPr>
            <a:r>
              <a:rPr lang="zh-CN" altLang="en-US" dirty="0" smtClean="0">
                <a:solidFill>
                  <a:srgbClr val="FFFF00"/>
                </a:solidFill>
                <a:latin typeface="华文新魏" pitchFamily="2" charset="-122"/>
                <a:ea typeface="华文新魏" pitchFamily="2" charset="-122"/>
              </a:rPr>
              <a:t>挠场</a:t>
            </a:r>
            <a:r>
              <a:rPr lang="en-US" altLang="zh-CN" dirty="0" smtClean="0">
                <a:solidFill>
                  <a:srgbClr val="FFFF00"/>
                </a:solidFill>
                <a:latin typeface="华文新魏" pitchFamily="2" charset="-122"/>
                <a:ea typeface="华文新魏" pitchFamily="2" charset="-122"/>
              </a:rPr>
              <a:t>(torsion field</a:t>
            </a:r>
            <a:r>
              <a:rPr lang="zh-CN" altLang="en-US" dirty="0" smtClean="0">
                <a:solidFill>
                  <a:srgbClr val="FFFF00"/>
                </a:solidFill>
                <a:latin typeface="华文新魏" pitchFamily="2" charset="-122"/>
                <a:ea typeface="华文新魏" pitchFamily="2" charset="-122"/>
              </a:rPr>
              <a:t>、</a:t>
            </a:r>
            <a:r>
              <a:rPr lang="en-US" altLang="zh-CN" dirty="0" smtClean="0">
                <a:solidFill>
                  <a:srgbClr val="FFFF00"/>
                </a:solidFill>
                <a:latin typeface="华文新魏" pitchFamily="2" charset="-122"/>
                <a:ea typeface="华文新魏" pitchFamily="2" charset="-122"/>
              </a:rPr>
              <a:t>vortex)</a:t>
            </a:r>
            <a:r>
              <a:rPr lang="zh-CN" altLang="en-US" dirty="0" smtClean="0">
                <a:solidFill>
                  <a:srgbClr val="FFFF00"/>
                </a:solidFill>
                <a:latin typeface="华文新魏" pitchFamily="2" charset="-122"/>
                <a:ea typeface="华文新魏" pitchFamily="2" charset="-122"/>
              </a:rPr>
              <a:t>又称自旋场</a:t>
            </a:r>
            <a:r>
              <a:rPr lang="en-US" altLang="zh-CN" dirty="0" smtClean="0">
                <a:solidFill>
                  <a:srgbClr val="FFFF00"/>
                </a:solidFill>
                <a:latin typeface="华文新魏" pitchFamily="2" charset="-122"/>
                <a:ea typeface="华文新魏" pitchFamily="2" charset="-122"/>
              </a:rPr>
              <a:t>(spin field)</a:t>
            </a:r>
            <a:r>
              <a:rPr lang="zh-CN" altLang="en-US" dirty="0" smtClean="0">
                <a:solidFill>
                  <a:srgbClr val="FFFF00"/>
                </a:solidFill>
                <a:latin typeface="华文新魏" pitchFamily="2" charset="-122"/>
                <a:ea typeface="华文新魏" pitchFamily="2" charset="-122"/>
              </a:rPr>
              <a:t>或扭场</a:t>
            </a:r>
            <a:r>
              <a:rPr lang="en-US" altLang="zh-CN" dirty="0" smtClean="0">
                <a:solidFill>
                  <a:srgbClr val="FFFF00"/>
                </a:solidFill>
                <a:latin typeface="华文新魏" pitchFamily="2" charset="-122"/>
                <a:ea typeface="华文新魏" pitchFamily="2" charset="-122"/>
              </a:rPr>
              <a:t>(</a:t>
            </a:r>
            <a:r>
              <a:rPr lang="en-US" altLang="zh-CN" dirty="0" err="1" smtClean="0">
                <a:solidFill>
                  <a:srgbClr val="FFFF00"/>
                </a:solidFill>
                <a:latin typeface="华文新魏" pitchFamily="2" charset="-122"/>
                <a:ea typeface="华文新魏" pitchFamily="2" charset="-122"/>
              </a:rPr>
              <a:t>axion</a:t>
            </a:r>
            <a:r>
              <a:rPr lang="en-US" altLang="zh-CN" dirty="0" smtClean="0">
                <a:solidFill>
                  <a:srgbClr val="FFFF00"/>
                </a:solidFill>
                <a:latin typeface="华文新魏" pitchFamily="2" charset="-122"/>
                <a:ea typeface="华文新魏" pitchFamily="2" charset="-122"/>
              </a:rPr>
              <a:t> field)</a:t>
            </a:r>
            <a:r>
              <a:rPr lang="zh-CN" altLang="en-US" dirty="0" smtClean="0">
                <a:solidFill>
                  <a:srgbClr val="FFFF00"/>
                </a:solidFill>
                <a:latin typeface="华文新魏" pitchFamily="2" charset="-122"/>
                <a:ea typeface="华文新魏" pitchFamily="2" charset="-122"/>
              </a:rPr>
              <a:t>是物体自旋角动量扭曲时空坐标所产生的场。爱因斯坦</a:t>
            </a:r>
            <a:r>
              <a:rPr lang="en-US" altLang="zh-CN" dirty="0" smtClean="0">
                <a:solidFill>
                  <a:srgbClr val="FFFF00"/>
                </a:solidFill>
                <a:latin typeface="华文新魏" pitchFamily="2" charset="-122"/>
                <a:ea typeface="华文新魏" pitchFamily="2" charset="-122"/>
              </a:rPr>
              <a:t>1915</a:t>
            </a:r>
            <a:r>
              <a:rPr lang="zh-CN" altLang="en-US" dirty="0" smtClean="0">
                <a:solidFill>
                  <a:srgbClr val="FFFF00"/>
                </a:solidFill>
                <a:latin typeface="华文新魏" pitchFamily="2" charset="-122"/>
                <a:ea typeface="华文新魏" pitchFamily="2" charset="-122"/>
              </a:rPr>
              <a:t>年提出</a:t>
            </a:r>
            <a:r>
              <a:rPr lang="en-US" altLang="zh-CN" dirty="0" smtClean="0">
                <a:solidFill>
                  <a:srgbClr val="FFFF00"/>
                </a:solidFill>
                <a:latin typeface="华文新魏" pitchFamily="2" charset="-122"/>
                <a:ea typeface="华文新魏" pitchFamily="2" charset="-122"/>
              </a:rPr>
              <a:t>《</a:t>
            </a:r>
            <a:r>
              <a:rPr lang="zh-CN" alt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hlinkClick r:id="rId2"/>
              </a:rPr>
              <a:t>广义相对论</a:t>
            </a:r>
            <a:r>
              <a:rPr lang="en-US" altLang="zh-CN" dirty="0" smtClean="0">
                <a:solidFill>
                  <a:srgbClr val="FFFF00"/>
                </a:solidFill>
                <a:latin typeface="华文新魏" pitchFamily="2" charset="-122"/>
                <a:ea typeface="华文新魏" pitchFamily="2" charset="-122"/>
              </a:rPr>
              <a:t>》</a:t>
            </a:r>
            <a:r>
              <a:rPr lang="zh-CN" altLang="en-US" dirty="0" smtClean="0">
                <a:solidFill>
                  <a:srgbClr val="FFFF00"/>
                </a:solidFill>
                <a:latin typeface="华文新魏" pitchFamily="2" charset="-122"/>
                <a:ea typeface="华文新魏" pitchFamily="2" charset="-122"/>
              </a:rPr>
              <a:t>时，并未考虑物体的自旋效应。</a:t>
            </a:r>
            <a:r>
              <a:rPr lang="en-US" altLang="zh-CN" dirty="0" smtClean="0">
                <a:solidFill>
                  <a:srgbClr val="FFFF00"/>
                </a:solidFill>
                <a:latin typeface="华文新魏" pitchFamily="2" charset="-122"/>
                <a:ea typeface="华文新魏" pitchFamily="2" charset="-122"/>
              </a:rPr>
              <a:t>1920</a:t>
            </a:r>
            <a:r>
              <a:rPr lang="zh-CN" altLang="en-US" dirty="0" smtClean="0">
                <a:solidFill>
                  <a:srgbClr val="FFFF00"/>
                </a:solidFill>
                <a:latin typeface="华文新魏" pitchFamily="2" charset="-122"/>
                <a:ea typeface="华文新魏" pitchFamily="2" charset="-122"/>
              </a:rPr>
              <a:t>年代，卡坍</a:t>
            </a:r>
            <a:r>
              <a:rPr lang="en-US" altLang="zh-CN" dirty="0" smtClean="0">
                <a:solidFill>
                  <a:srgbClr val="FFFF00"/>
                </a:solidFill>
                <a:latin typeface="华文新魏" pitchFamily="2" charset="-122"/>
                <a:ea typeface="华文新魏" pitchFamily="2" charset="-122"/>
              </a:rPr>
              <a:t>(</a:t>
            </a:r>
            <a:r>
              <a:rPr lang="en-US" altLang="zh-CN" dirty="0" err="1" smtClean="0">
                <a:solidFill>
                  <a:srgbClr val="FFFF00"/>
                </a:solidFill>
                <a:latin typeface="华文新魏" pitchFamily="2" charset="-122"/>
                <a:ea typeface="华文新魏" pitchFamily="2" charset="-122"/>
              </a:rPr>
              <a:t>Cartan</a:t>
            </a:r>
            <a:r>
              <a:rPr lang="en-US" altLang="zh-CN" dirty="0" smtClean="0">
                <a:solidFill>
                  <a:srgbClr val="FFFF00"/>
                </a:solidFill>
                <a:latin typeface="华文新魏" pitchFamily="2" charset="-122"/>
                <a:ea typeface="华文新魏" pitchFamily="2" charset="-122"/>
              </a:rPr>
              <a:t>)</a:t>
            </a:r>
            <a:r>
              <a:rPr lang="zh-CN" altLang="en-US" dirty="0" smtClean="0">
                <a:solidFill>
                  <a:srgbClr val="FFFF00"/>
                </a:solidFill>
                <a:latin typeface="华文新魏" pitchFamily="2" charset="-122"/>
                <a:ea typeface="华文新魏" pitchFamily="2" charset="-122"/>
              </a:rPr>
              <a:t>首先在</a:t>
            </a:r>
            <a:r>
              <a:rPr lang="zh-CN" altLang="en-US" dirty="0" smtClean="0">
                <a:ln w="18415" cmpd="sng">
                  <a:solidFill>
                    <a:srgbClr val="FFFFFF"/>
                  </a:solidFill>
                  <a:prstDash val="solid"/>
                </a:ln>
                <a:solidFill>
                  <a:srgbClr val="FFFF00"/>
                </a:solidFill>
                <a:effectLst>
                  <a:outerShdw blurRad="63500" dir="3600000" algn="tl" rotWithShape="0">
                    <a:srgbClr val="000000">
                      <a:alpha val="70000"/>
                    </a:srgbClr>
                  </a:outerShdw>
                </a:effectLst>
                <a:latin typeface="华文新魏" pitchFamily="2" charset="-122"/>
                <a:ea typeface="华文新魏" pitchFamily="2" charset="-122"/>
                <a:hlinkClick r:id="rId2"/>
              </a:rPr>
              <a:t>广义相对论</a:t>
            </a:r>
            <a:r>
              <a:rPr lang="zh-CN" altLang="en-US" dirty="0" smtClean="0">
                <a:solidFill>
                  <a:srgbClr val="FFFF00"/>
                </a:solidFill>
                <a:latin typeface="华文新魏" pitchFamily="2" charset="-122"/>
                <a:ea typeface="华文新魏" pitchFamily="2" charset="-122"/>
              </a:rPr>
              <a:t>中考虑物体自旋导致时空的扭曲，因而产生挠场。在广义相对论中，爱因斯坦假设挠场不存在，但德国大数学家</a:t>
            </a:r>
            <a:r>
              <a:rPr lang="en-US" altLang="zh-CN" dirty="0" err="1" smtClean="0">
                <a:solidFill>
                  <a:srgbClr val="FFFF00"/>
                </a:solidFill>
                <a:latin typeface="华文新魏" pitchFamily="2" charset="-122"/>
                <a:ea typeface="华文新魏" pitchFamily="2" charset="-122"/>
              </a:rPr>
              <a:t>Weyl</a:t>
            </a:r>
            <a:r>
              <a:rPr lang="en-US" altLang="zh-CN" dirty="0" smtClean="0">
                <a:solidFill>
                  <a:srgbClr val="FFFF00"/>
                </a:solidFill>
                <a:latin typeface="华文新魏" pitchFamily="2" charset="-122"/>
                <a:ea typeface="华文新魏" pitchFamily="2" charset="-122"/>
              </a:rPr>
              <a:t> </a:t>
            </a:r>
            <a:r>
              <a:rPr lang="zh-CN" altLang="en-US" dirty="0" smtClean="0">
                <a:solidFill>
                  <a:srgbClr val="FFFF00"/>
                </a:solidFill>
                <a:latin typeface="华文新魏" pitchFamily="2" charset="-122"/>
                <a:ea typeface="华文新魏" pitchFamily="2" charset="-122"/>
              </a:rPr>
              <a:t>在</a:t>
            </a:r>
            <a:r>
              <a:rPr lang="en-US" altLang="zh-CN" dirty="0" smtClean="0">
                <a:solidFill>
                  <a:srgbClr val="FFFF00"/>
                </a:solidFill>
                <a:latin typeface="华文新魏" pitchFamily="2" charset="-122"/>
                <a:ea typeface="华文新魏" pitchFamily="2" charset="-122"/>
              </a:rPr>
              <a:t>1930</a:t>
            </a:r>
            <a:r>
              <a:rPr lang="zh-CN" altLang="en-US" dirty="0" smtClean="0">
                <a:solidFill>
                  <a:srgbClr val="FFFF00"/>
                </a:solidFill>
                <a:latin typeface="华文新魏" pitchFamily="2" charset="-122"/>
                <a:ea typeface="华文新魏" pitchFamily="2" charset="-122"/>
              </a:rPr>
              <a:t>年代指出数学上并不能将它排除。挠场是万有引力、</a:t>
            </a:r>
            <a:r>
              <a:rPr lang="zh-CN" altLang="en-US" dirty="0" smtClean="0">
                <a:ln w="12700">
                  <a:solidFill>
                    <a:schemeClr val="tx1"/>
                  </a:solidFill>
                </a:ln>
                <a:solidFill>
                  <a:srgbClr val="FF0000"/>
                </a:solidFill>
                <a:latin typeface="华文新魏" pitchFamily="2" charset="-122"/>
                <a:ea typeface="华文新魏" pitchFamily="2" charset="-122"/>
                <a:hlinkClick r:id="rId3"/>
              </a:rPr>
              <a:t>电磁力</a:t>
            </a:r>
            <a:r>
              <a:rPr lang="zh-CN" altLang="en-US" dirty="0" smtClean="0">
                <a:solidFill>
                  <a:srgbClr val="FFFF00"/>
                </a:solidFill>
                <a:latin typeface="华文新魏" pitchFamily="2" charset="-122"/>
                <a:ea typeface="华文新魏" pitchFamily="2" charset="-122"/>
              </a:rPr>
              <a:t>、弱作用力、强作用力之外的另一种力，为第五种力。</a:t>
            </a:r>
            <a:endParaRPr lang="zh-CN" altLang="en-US" dirty="0">
              <a:solidFill>
                <a:srgbClr val="FFFF00"/>
              </a:solidFill>
              <a:latin typeface="华文新魏" pitchFamily="2" charset="-122"/>
              <a:ea typeface="华文新魏" pitchFamily="2" charset="-122"/>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穿越">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穿越">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穿越">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2127</TotalTime>
  <Words>3269</Words>
  <Application>Microsoft Office PowerPoint</Application>
  <PresentationFormat>全屏显示(4:3)</PresentationFormat>
  <Paragraphs>146</Paragraphs>
  <Slides>60</Slides>
  <Notes>2</Notes>
  <HiddenSlides>0</HiddenSlides>
  <MMClips>1</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穿越</vt:lpstr>
      <vt:lpstr>心灵挠场的发现</vt:lpstr>
      <vt:lpstr>心灵螺纹场(挠场)的发现</vt:lpstr>
      <vt:lpstr>25年前胶片提供确凿证据 </vt:lpstr>
      <vt:lpstr>  心物桥</vt:lpstr>
      <vt:lpstr>幻灯片 5</vt:lpstr>
      <vt:lpstr>  钱学森论人体科学</vt:lpstr>
      <vt:lpstr>主要内容</vt:lpstr>
      <vt:lpstr>挠场具有一系列超时空传播和意识调控特性!!!</vt:lpstr>
      <vt:lpstr>1.何谓挠场？</vt:lpstr>
      <vt:lpstr>根据理论和实验研究结果，俄罗斯物理学家总结出了挠场的一系列与众不同的性质:</vt:lpstr>
      <vt:lpstr>各种挠场发生器</vt:lpstr>
      <vt:lpstr>经挠场处理的非磁性木头可以变为磁铁</vt:lpstr>
      <vt:lpstr>挠场发生器可将酒精的某种性状转入水中</vt:lpstr>
      <vt:lpstr>2016挠场和信息相互作用会议在莫斯科召开</vt:lpstr>
      <vt:lpstr>据称捷克帕夫利塔的特异能量发生器与挠场有关</vt:lpstr>
      <vt:lpstr>在冶金工业有重要应用</vt:lpstr>
      <vt:lpstr>钱学森人体科学理论的指导和激励</vt:lpstr>
      <vt:lpstr>2.心灵挠场发现的过程</vt:lpstr>
      <vt:lpstr>与心灵挠场发现关系密切的几项实验</vt:lpstr>
      <vt:lpstr>功能态下生物光子辐射检测，强度增加1500倍</vt:lpstr>
      <vt:lpstr>自己设计制作的屏蔽诱导舱之一</vt:lpstr>
      <vt:lpstr>2013年在光电磁屏蔽室内的新实验</vt:lpstr>
      <vt:lpstr>2013年3月22日孙储琳离体光子辐射实验成功！</vt:lpstr>
      <vt:lpstr>基础心灵光子辐射实验：RS摄影术</vt:lpstr>
      <vt:lpstr>幻灯片 25</vt:lpstr>
      <vt:lpstr>    双重胶片重叠的RS光子辐射实验出现显著差异图形</vt:lpstr>
      <vt:lpstr>RS-B全视野高清图</vt:lpstr>
      <vt:lpstr>含有挠场和调制结构的中视野RS心灵光子辐射</vt:lpstr>
      <vt:lpstr>清晰的涡旋场和调制结构</vt:lpstr>
      <vt:lpstr>RS544chaos02局部显示</vt:lpstr>
      <vt:lpstr>幻灯片 31</vt:lpstr>
      <vt:lpstr>幻灯片 32</vt:lpstr>
      <vt:lpstr>幻灯片 33</vt:lpstr>
      <vt:lpstr>花生发芽时目标物光场的“涡旋畸变”</vt:lpstr>
      <vt:lpstr>分支复合结构</vt:lpstr>
      <vt:lpstr>流体结构</vt:lpstr>
      <vt:lpstr>类太极图结构和结节</vt:lpstr>
      <vt:lpstr>高级心灵光子辐射摄影：意念摄影</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跳跃的彩柱===”动态心灵挠场辐射”?</vt:lpstr>
      <vt:lpstr>幻灯片 50</vt:lpstr>
      <vt:lpstr>1999日本船井幸雄5000人大会海报</vt:lpstr>
      <vt:lpstr>1999年9月5日在日本大阪帝国大厦5000人的FUNAI open Word大会上作了报告</vt:lpstr>
      <vt:lpstr>幻灯片 53</vt:lpstr>
      <vt:lpstr>幻灯片 54</vt:lpstr>
      <vt:lpstr>3.“天人合一、心物合一”的奥秘</vt:lpstr>
      <vt:lpstr>“天人合一、心物合一”的奥秘</vt:lpstr>
      <vt:lpstr>“天人合一，心物合一”研究的部分成果</vt:lpstr>
      <vt:lpstr>3.心灵挠场发现的几点启示</vt:lpstr>
      <vt:lpstr>幻灯片 59</vt:lpstr>
      <vt:lpstr>幻灯片 60</vt:lpstr>
    </vt:vector>
  </TitlesOfParts>
  <Company>番茄花园</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功能态下深层意识场心灵光子辐射的时空特征</dc:title>
  <dc:creator>番茄花园</dc:creator>
  <cp:lastModifiedBy>TOP1</cp:lastModifiedBy>
  <cp:revision>205</cp:revision>
  <dcterms:created xsi:type="dcterms:W3CDTF">2016-11-19T15:14:41Z</dcterms:created>
  <dcterms:modified xsi:type="dcterms:W3CDTF">2023-09-12T13:00:56Z</dcterms:modified>
</cp:coreProperties>
</file>